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7" r:id="rId3"/>
    <p:sldId id="363" r:id="rId4"/>
    <p:sldId id="418" r:id="rId5"/>
    <p:sldId id="416" r:id="rId6"/>
    <p:sldId id="365" r:id="rId7"/>
    <p:sldId id="417" r:id="rId8"/>
    <p:sldId id="426" r:id="rId9"/>
    <p:sldId id="414" r:id="rId10"/>
    <p:sldId id="411" r:id="rId11"/>
    <p:sldId id="412" r:id="rId12"/>
    <p:sldId id="364" r:id="rId13"/>
    <p:sldId id="428" r:id="rId14"/>
    <p:sldId id="366" r:id="rId15"/>
    <p:sldId id="420" r:id="rId16"/>
    <p:sldId id="425" r:id="rId17"/>
    <p:sldId id="424" r:id="rId18"/>
    <p:sldId id="427" r:id="rId19"/>
    <p:sldId id="313" r:id="rId20"/>
    <p:sldId id="423" r:id="rId21"/>
    <p:sldId id="419" r:id="rId22"/>
    <p:sldId id="367" r:id="rId23"/>
    <p:sldId id="42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06BA"/>
    <a:srgbClr val="01197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3391" autoAdjust="0"/>
  </p:normalViewPr>
  <p:slideViewPr>
    <p:cSldViewPr snapToGrid="0">
      <p:cViewPr varScale="1">
        <p:scale>
          <a:sx n="59" d="100"/>
          <a:sy n="59" d="100"/>
        </p:scale>
        <p:origin x="900" y="64"/>
      </p:cViewPr>
      <p:guideLst/>
    </p:cSldViewPr>
  </p:slideViewPr>
  <p:outlineViewPr>
    <p:cViewPr>
      <p:scale>
        <a:sx n="33" d="100"/>
        <a:sy n="33" d="100"/>
      </p:scale>
      <p:origin x="0" y="-3876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45" d="100"/>
          <a:sy n="45" d="100"/>
        </p:scale>
        <p:origin x="190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5A5B33-201E-4F7A-9909-3ABD0CC28F19}" type="datetimeFigureOut">
              <a:rPr lang="en-AU" smtClean="0"/>
              <a:t>29/09/2015</a:t>
            </a:fld>
            <a:endParaRPr lang="en-AU"/>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E3067B-B2C6-4550-AD42-7FAB409B7C27}" type="slidenum">
              <a:rPr lang="en-AU" smtClean="0"/>
              <a:t>‹#›</a:t>
            </a:fld>
            <a:endParaRPr lang="en-AU"/>
          </a:p>
        </p:txBody>
      </p:sp>
    </p:spTree>
    <p:extLst>
      <p:ext uri="{BB962C8B-B14F-4D97-AF65-F5344CB8AC3E}">
        <p14:creationId xmlns:p14="http://schemas.microsoft.com/office/powerpoint/2010/main" val="990656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9BA4C5-32D2-4986-B2FE-ABA99474250E}" type="datetimeFigureOut">
              <a:rPr lang="en-AU" smtClean="0"/>
              <a:t>29/09/2015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669E7-7119-4929-8B34-0F5AA32674FA}" type="slidenum">
              <a:rPr lang="en-AU" smtClean="0"/>
              <a:t>‹#›</a:t>
            </a:fld>
            <a:endParaRPr lang="en-AU"/>
          </a:p>
        </p:txBody>
      </p:sp>
    </p:spTree>
    <p:extLst>
      <p:ext uri="{BB962C8B-B14F-4D97-AF65-F5344CB8AC3E}">
        <p14:creationId xmlns:p14="http://schemas.microsoft.com/office/powerpoint/2010/main" val="350822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BB5669E7-7119-4929-8B34-0F5AA32674FA}" type="slidenum">
              <a:rPr lang="en-AU" smtClean="0"/>
              <a:t>1</a:t>
            </a:fld>
            <a:endParaRPr lang="en-AU"/>
          </a:p>
        </p:txBody>
      </p:sp>
    </p:spTree>
    <p:extLst>
      <p:ext uri="{BB962C8B-B14F-4D97-AF65-F5344CB8AC3E}">
        <p14:creationId xmlns:p14="http://schemas.microsoft.com/office/powerpoint/2010/main" val="394757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595582" cy="3600450"/>
          </a:xfrm>
        </p:spPr>
        <p:txBody>
          <a:bodyPr/>
          <a:lstStyle/>
          <a:p>
            <a:pPr marL="171450" lvl="0" indent="-171450">
              <a:buFont typeface="Arial" panose="020B0604020202020204" pitchFamily="34" charset="0"/>
              <a:buChar char="•"/>
            </a:pPr>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273421-2B74-4E04-858B-89DA929A5CCA}" type="slidenum">
              <a:rPr lang="en-AU" smtClean="0"/>
              <a:t>23</a:t>
            </a:fld>
            <a:endParaRPr lang="en-AU"/>
          </a:p>
        </p:txBody>
      </p:sp>
    </p:spTree>
    <p:extLst>
      <p:ext uri="{BB962C8B-B14F-4D97-AF65-F5344CB8AC3E}">
        <p14:creationId xmlns:p14="http://schemas.microsoft.com/office/powerpoint/2010/main" val="1524240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B5669E7-7119-4929-8B34-0F5AA32674FA}" type="slidenum">
              <a:rPr lang="en-AU" smtClean="0"/>
              <a:t>2</a:t>
            </a:fld>
            <a:endParaRPr lang="en-AU"/>
          </a:p>
        </p:txBody>
      </p:sp>
    </p:spTree>
    <p:extLst>
      <p:ext uri="{BB962C8B-B14F-4D97-AF65-F5344CB8AC3E}">
        <p14:creationId xmlns:p14="http://schemas.microsoft.com/office/powerpoint/2010/main" val="3067313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Use</a:t>
            </a:r>
            <a:r>
              <a:rPr lang="en-AU" baseline="0" dirty="0" smtClean="0"/>
              <a:t> of common terms and concepts lies at the heart of DDI, SDMX implementation</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Enhances interoperability of systems, processes, data / metadata exchange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Enabled through the use of  common </a:t>
            </a:r>
            <a:r>
              <a:rPr lang="en-AU" baseline="0" dirty="0" err="1" smtClean="0"/>
              <a:t>architcures</a:t>
            </a:r>
            <a:r>
              <a:rPr lang="en-AU" baseline="0" dirty="0" smtClean="0"/>
              <a:t> – GSIM, GSBPM, CSPA</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smtClean="0"/>
              <a:t>Standard glossaries being developed further </a:t>
            </a:r>
            <a:endParaRPr lang="en-AU" dirty="0"/>
          </a:p>
        </p:txBody>
      </p:sp>
      <p:sp>
        <p:nvSpPr>
          <p:cNvPr id="4" name="Slide Number Placeholder 3"/>
          <p:cNvSpPr>
            <a:spLocks noGrp="1"/>
          </p:cNvSpPr>
          <p:nvPr>
            <p:ph type="sldNum" sz="quarter" idx="10"/>
          </p:nvPr>
        </p:nvSpPr>
        <p:spPr/>
        <p:txBody>
          <a:bodyPr/>
          <a:lstStyle/>
          <a:p>
            <a:fld id="{C145336E-29B7-49B3-A42E-1F355303BCF6}" type="slidenum">
              <a:rPr lang="en-AU" smtClean="0"/>
              <a:t>9</a:t>
            </a:fld>
            <a:endParaRPr lang="en-AU"/>
          </a:p>
        </p:txBody>
      </p:sp>
    </p:spTree>
    <p:extLst>
      <p:ext uri="{BB962C8B-B14F-4D97-AF65-F5344CB8AC3E}">
        <p14:creationId xmlns:p14="http://schemas.microsoft.com/office/powerpoint/2010/main" val="416517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B5669E7-7119-4929-8B34-0F5AA32674FA}" type="slidenum">
              <a:rPr lang="en-AU" smtClean="0"/>
              <a:t>10</a:t>
            </a:fld>
            <a:endParaRPr lang="en-AU"/>
          </a:p>
        </p:txBody>
      </p:sp>
    </p:spTree>
    <p:extLst>
      <p:ext uri="{BB962C8B-B14F-4D97-AF65-F5344CB8AC3E}">
        <p14:creationId xmlns:p14="http://schemas.microsoft.com/office/powerpoint/2010/main" val="138983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B5669E7-7119-4929-8B34-0F5AA32674FA}" type="slidenum">
              <a:rPr lang="en-AU" smtClean="0"/>
              <a:t>11</a:t>
            </a:fld>
            <a:endParaRPr lang="en-AU"/>
          </a:p>
        </p:txBody>
      </p:sp>
    </p:spTree>
    <p:extLst>
      <p:ext uri="{BB962C8B-B14F-4D97-AF65-F5344CB8AC3E}">
        <p14:creationId xmlns:p14="http://schemas.microsoft.com/office/powerpoint/2010/main" val="2339980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7846"/>
            <a:ext cx="5486400" cy="3600450"/>
          </a:xfrm>
        </p:spPr>
        <p:txBody>
          <a:bodyPr/>
          <a:lstStyle/>
          <a:p>
            <a:endParaRPr lang="en-AU" dirty="0"/>
          </a:p>
        </p:txBody>
      </p:sp>
      <p:sp>
        <p:nvSpPr>
          <p:cNvPr id="4" name="Slide Number Placeholder 3"/>
          <p:cNvSpPr>
            <a:spLocks noGrp="1"/>
          </p:cNvSpPr>
          <p:nvPr>
            <p:ph type="sldNum" sz="quarter" idx="10"/>
          </p:nvPr>
        </p:nvSpPr>
        <p:spPr/>
        <p:txBody>
          <a:bodyPr/>
          <a:lstStyle/>
          <a:p>
            <a:fld id="{C7273421-2B74-4E04-858B-89DA929A5CCA}" type="slidenum">
              <a:rPr lang="en-AU" smtClean="0"/>
              <a:t>14</a:t>
            </a:fld>
            <a:endParaRPr lang="en-AU"/>
          </a:p>
        </p:txBody>
      </p:sp>
    </p:spTree>
    <p:extLst>
      <p:ext uri="{BB962C8B-B14F-4D97-AF65-F5344CB8AC3E}">
        <p14:creationId xmlns:p14="http://schemas.microsoft.com/office/powerpoint/2010/main" val="1919753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endParaRPr lang="en-AU" dirty="0"/>
          </a:p>
          <a:p>
            <a:pPr marL="171450" lvl="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B00ECF4A-D1F9-4DA0-B763-6CAB7169DE7D}" type="slidenum">
              <a:rPr lang="en-AU" smtClean="0"/>
              <a:t>17</a:t>
            </a:fld>
            <a:endParaRPr lang="en-AU"/>
          </a:p>
        </p:txBody>
      </p:sp>
    </p:spTree>
    <p:extLst>
      <p:ext uri="{BB962C8B-B14F-4D97-AF65-F5344CB8AC3E}">
        <p14:creationId xmlns:p14="http://schemas.microsoft.com/office/powerpoint/2010/main" val="1030370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Described in the Starter Kit </a:t>
            </a:r>
          </a:p>
        </p:txBody>
      </p:sp>
      <p:sp>
        <p:nvSpPr>
          <p:cNvPr id="4" name="Slide Number Placeholder 3"/>
          <p:cNvSpPr>
            <a:spLocks noGrp="1"/>
          </p:cNvSpPr>
          <p:nvPr>
            <p:ph type="sldNum" sz="quarter" idx="10"/>
          </p:nvPr>
        </p:nvSpPr>
        <p:spPr/>
        <p:txBody>
          <a:bodyPr/>
          <a:lstStyle/>
          <a:p>
            <a:fld id="{C7273421-2B74-4E04-858B-89DA929A5CCA}" type="slidenum">
              <a:rPr lang="en-AU" smtClean="0"/>
              <a:t>19</a:t>
            </a:fld>
            <a:endParaRPr lang="en-AU"/>
          </a:p>
        </p:txBody>
      </p:sp>
    </p:spTree>
    <p:extLst>
      <p:ext uri="{BB962C8B-B14F-4D97-AF65-F5344CB8AC3E}">
        <p14:creationId xmlns:p14="http://schemas.microsoft.com/office/powerpoint/2010/main" val="2835183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595582" cy="3600450"/>
          </a:xfrm>
        </p:spPr>
        <p:txBody>
          <a:bodyPr/>
          <a:lstStyle/>
          <a:p>
            <a:pPr marL="171450" lvl="0" indent="-171450">
              <a:buFont typeface="Arial" panose="020B0604020202020204" pitchFamily="34" charset="0"/>
              <a:buChar char="•"/>
            </a:pPr>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273421-2B74-4E04-858B-89DA929A5CCA}" type="slidenum">
              <a:rPr lang="en-AU" smtClean="0"/>
              <a:t>22</a:t>
            </a:fld>
            <a:endParaRPr lang="en-AU"/>
          </a:p>
        </p:txBody>
      </p:sp>
    </p:spTree>
    <p:extLst>
      <p:ext uri="{BB962C8B-B14F-4D97-AF65-F5344CB8AC3E}">
        <p14:creationId xmlns:p14="http://schemas.microsoft.com/office/powerpoint/2010/main" val="671801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83585C21-7FD5-4CA8-8089-FFF69B8696B1}" type="datetimeFigureOut">
              <a:rPr lang="en-AU" smtClean="0"/>
              <a:t>29/09/2015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1741636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3585C21-7FD5-4CA8-8089-FFF69B8696B1}" type="datetimeFigureOut">
              <a:rPr lang="en-AU" smtClean="0"/>
              <a:t>29/09/2015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1639922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3585C21-7FD5-4CA8-8089-FFF69B8696B1}" type="datetimeFigureOut">
              <a:rPr lang="en-AU" smtClean="0"/>
              <a:t>29/09/2015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2876495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3585C21-7FD5-4CA8-8089-FFF69B8696B1}" type="datetimeFigureOut">
              <a:rPr lang="en-AU" smtClean="0"/>
              <a:t>29/09/2015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3636288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585C21-7FD5-4CA8-8089-FFF69B8696B1}" type="datetimeFigureOut">
              <a:rPr lang="en-AU" smtClean="0"/>
              <a:t>29/09/2015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4232640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83585C21-7FD5-4CA8-8089-FFF69B8696B1}" type="datetimeFigureOut">
              <a:rPr lang="en-AU" smtClean="0"/>
              <a:t>29/09/2015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3798359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83585C21-7FD5-4CA8-8089-FFF69B8696B1}" type="datetimeFigureOut">
              <a:rPr lang="en-AU" smtClean="0"/>
              <a:t>29/09/2015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2571771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83585C21-7FD5-4CA8-8089-FFF69B8696B1}" type="datetimeFigureOut">
              <a:rPr lang="en-AU" smtClean="0"/>
              <a:t>29/09/2015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2724029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585C21-7FD5-4CA8-8089-FFF69B8696B1}" type="datetimeFigureOut">
              <a:rPr lang="en-AU" smtClean="0"/>
              <a:t>29/09/2015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3421283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585C21-7FD5-4CA8-8089-FFF69B8696B1}" type="datetimeFigureOut">
              <a:rPr lang="en-AU" smtClean="0"/>
              <a:t>29/09/2015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2869707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585C21-7FD5-4CA8-8089-FFF69B8696B1}" type="datetimeFigureOut">
              <a:rPr lang="en-AU" smtClean="0"/>
              <a:t>29/09/2015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C625C8E-1A7A-4E6A-B196-0CDE17DF6B10}" type="slidenum">
              <a:rPr lang="en-AU" smtClean="0"/>
              <a:t>‹#›</a:t>
            </a:fld>
            <a:endParaRPr lang="en-AU"/>
          </a:p>
        </p:txBody>
      </p:sp>
    </p:spTree>
    <p:extLst>
      <p:ext uri="{BB962C8B-B14F-4D97-AF65-F5344CB8AC3E}">
        <p14:creationId xmlns:p14="http://schemas.microsoft.com/office/powerpoint/2010/main" val="3053314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585C21-7FD5-4CA8-8089-FFF69B8696B1}" type="datetimeFigureOut">
              <a:rPr lang="en-AU" smtClean="0"/>
              <a:t>29/09/2015</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625C8E-1A7A-4E6A-B196-0CDE17DF6B10}" type="slidenum">
              <a:rPr lang="en-AU" smtClean="0"/>
              <a:t>‹#›</a:t>
            </a:fld>
            <a:endParaRPr lang="en-AU"/>
          </a:p>
        </p:txBody>
      </p:sp>
    </p:spTree>
    <p:extLst>
      <p:ext uri="{BB962C8B-B14F-4D97-AF65-F5344CB8AC3E}">
        <p14:creationId xmlns:p14="http://schemas.microsoft.com/office/powerpoint/2010/main" val="3311175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72051" y="1203767"/>
            <a:ext cx="9144000" cy="3159889"/>
          </a:xfrm>
        </p:spPr>
        <p:txBody>
          <a:bodyPr>
            <a:normAutofit fontScale="90000"/>
          </a:bodyPr>
          <a:lstStyle/>
          <a:p>
            <a:r>
              <a:rPr lang="en-GB" b="1" dirty="0">
                <a:solidFill>
                  <a:srgbClr val="01197F"/>
                </a:solidFill>
              </a:rPr>
              <a:t>Structured SDMX implementation for countries unfamiliar with the standard and guidelines</a:t>
            </a:r>
            <a:endParaRPr lang="en-AU" b="1" dirty="0">
              <a:solidFill>
                <a:srgbClr val="01197F"/>
              </a:solidFill>
            </a:endParaRPr>
          </a:p>
        </p:txBody>
      </p:sp>
      <p:sp>
        <p:nvSpPr>
          <p:cNvPr id="3" name="Subtitle 2"/>
          <p:cNvSpPr>
            <a:spLocks noGrp="1"/>
          </p:cNvSpPr>
          <p:nvPr>
            <p:ph type="subTitle" idx="1"/>
          </p:nvPr>
        </p:nvSpPr>
        <p:spPr>
          <a:xfrm>
            <a:off x="2215974" y="5517542"/>
            <a:ext cx="9144000" cy="918028"/>
          </a:xfrm>
        </p:spPr>
        <p:txBody>
          <a:bodyPr>
            <a:normAutofit/>
          </a:bodyPr>
          <a:lstStyle/>
          <a:p>
            <a:pPr algn="r"/>
            <a:r>
              <a:rPr lang="en-AU" b="1" dirty="0" smtClean="0"/>
              <a:t>SDMX Global Conference</a:t>
            </a:r>
          </a:p>
          <a:p>
            <a:pPr algn="r"/>
            <a:r>
              <a:rPr lang="en-AU" b="1" dirty="0" smtClean="0"/>
              <a:t>Bangkok, September 2015</a:t>
            </a:r>
            <a:endParaRPr lang="en-AU" dirty="0"/>
          </a:p>
        </p:txBody>
      </p:sp>
    </p:spTree>
    <p:extLst>
      <p:ext uri="{BB962C8B-B14F-4D97-AF65-F5344CB8AC3E}">
        <p14:creationId xmlns:p14="http://schemas.microsoft.com/office/powerpoint/2010/main" val="36120468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tangle 6"/>
          <p:cNvSpPr/>
          <p:nvPr/>
        </p:nvSpPr>
        <p:spPr>
          <a:xfrm>
            <a:off x="4752803" y="1942489"/>
            <a:ext cx="3067391" cy="2351719"/>
          </a:xfrm>
          <a:prstGeom prst="rect">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TextBox 2"/>
          <p:cNvSpPr txBox="1"/>
          <p:nvPr/>
        </p:nvSpPr>
        <p:spPr>
          <a:xfrm>
            <a:off x="6543555" y="2372809"/>
            <a:ext cx="985777" cy="646331"/>
          </a:xfrm>
          <a:prstGeom prst="rect">
            <a:avLst/>
          </a:prstGeom>
          <a:noFill/>
          <a:ln w="19050">
            <a:solidFill>
              <a:schemeClr val="tx1"/>
            </a:solidFill>
          </a:ln>
        </p:spPr>
        <p:txBody>
          <a:bodyPr wrap="square" rtlCol="0">
            <a:spAutoFit/>
          </a:bodyPr>
          <a:lstStyle/>
          <a:p>
            <a:pPr algn="ctr"/>
            <a:r>
              <a:rPr lang="en-AU" sz="1200" b="1" dirty="0" smtClean="0"/>
              <a:t>Cross-domain code lists</a:t>
            </a:r>
            <a:endParaRPr lang="en-AU" sz="1200" b="1" dirty="0"/>
          </a:p>
        </p:txBody>
      </p:sp>
      <p:sp>
        <p:nvSpPr>
          <p:cNvPr id="4" name="TextBox 3"/>
          <p:cNvSpPr txBox="1"/>
          <p:nvPr/>
        </p:nvSpPr>
        <p:spPr>
          <a:xfrm>
            <a:off x="4952518" y="2372809"/>
            <a:ext cx="1147822" cy="461665"/>
          </a:xfrm>
          <a:prstGeom prst="rect">
            <a:avLst/>
          </a:prstGeom>
          <a:noFill/>
          <a:ln w="19050">
            <a:solidFill>
              <a:schemeClr val="tx1"/>
            </a:solidFill>
          </a:ln>
        </p:spPr>
        <p:txBody>
          <a:bodyPr wrap="square" rtlCol="0">
            <a:spAutoFit/>
          </a:bodyPr>
          <a:lstStyle/>
          <a:p>
            <a:pPr algn="ctr"/>
            <a:r>
              <a:rPr lang="en-AU" sz="1200" b="1" dirty="0" smtClean="0"/>
              <a:t>Cross-domain concepts</a:t>
            </a:r>
            <a:endParaRPr lang="en-AU" sz="1200" b="1" dirty="0"/>
          </a:p>
        </p:txBody>
      </p:sp>
      <p:sp>
        <p:nvSpPr>
          <p:cNvPr id="5" name="TextBox 4"/>
          <p:cNvSpPr txBox="1"/>
          <p:nvPr/>
        </p:nvSpPr>
        <p:spPr>
          <a:xfrm>
            <a:off x="4976149" y="3398466"/>
            <a:ext cx="1180618" cy="646331"/>
          </a:xfrm>
          <a:prstGeom prst="rect">
            <a:avLst/>
          </a:prstGeom>
          <a:noFill/>
          <a:ln w="19050">
            <a:solidFill>
              <a:schemeClr val="tx1"/>
            </a:solidFill>
          </a:ln>
        </p:spPr>
        <p:txBody>
          <a:bodyPr wrap="square" rtlCol="0">
            <a:spAutoFit/>
          </a:bodyPr>
          <a:lstStyle/>
          <a:p>
            <a:pPr algn="ctr"/>
            <a:r>
              <a:rPr lang="en-AU" sz="1200" b="1" dirty="0" smtClean="0"/>
              <a:t>Statistical subject matter domains</a:t>
            </a:r>
            <a:endParaRPr lang="en-AU" sz="1200" b="1" dirty="0"/>
          </a:p>
        </p:txBody>
      </p:sp>
      <p:sp>
        <p:nvSpPr>
          <p:cNvPr id="6" name="TextBox 5"/>
          <p:cNvSpPr txBox="1"/>
          <p:nvPr/>
        </p:nvSpPr>
        <p:spPr>
          <a:xfrm>
            <a:off x="6628385" y="3138735"/>
            <a:ext cx="900947" cy="954107"/>
          </a:xfrm>
          <a:prstGeom prst="rect">
            <a:avLst/>
          </a:prstGeom>
          <a:noFill/>
          <a:ln w="19050">
            <a:solidFill>
              <a:schemeClr val="tx1"/>
            </a:solidFill>
          </a:ln>
        </p:spPr>
        <p:txBody>
          <a:bodyPr wrap="square" rtlCol="0">
            <a:spAutoFit/>
          </a:bodyPr>
          <a:lstStyle/>
          <a:p>
            <a:pPr algn="ctr"/>
            <a:endParaRPr lang="en-AU" sz="1600" dirty="0" smtClean="0"/>
          </a:p>
          <a:p>
            <a:pPr algn="ctr"/>
            <a:r>
              <a:rPr lang="en-AU" sz="1200" b="1" dirty="0" smtClean="0"/>
              <a:t>SDMX Glossary</a:t>
            </a:r>
          </a:p>
          <a:p>
            <a:pPr algn="ctr"/>
            <a:endParaRPr lang="en-AU" sz="1600" dirty="0"/>
          </a:p>
        </p:txBody>
      </p:sp>
      <p:sp>
        <p:nvSpPr>
          <p:cNvPr id="8" name="TextBox 7"/>
          <p:cNvSpPr txBox="1"/>
          <p:nvPr/>
        </p:nvSpPr>
        <p:spPr>
          <a:xfrm>
            <a:off x="4845501" y="1942489"/>
            <a:ext cx="2974694" cy="369332"/>
          </a:xfrm>
          <a:prstGeom prst="rect">
            <a:avLst/>
          </a:prstGeom>
          <a:noFill/>
        </p:spPr>
        <p:txBody>
          <a:bodyPr wrap="square" rtlCol="0">
            <a:spAutoFit/>
          </a:bodyPr>
          <a:lstStyle/>
          <a:p>
            <a:r>
              <a:rPr lang="en-AU" b="1" dirty="0" smtClean="0"/>
              <a:t>Content-Oriented Guidelines</a:t>
            </a:r>
            <a:endParaRPr lang="en-AU" b="1" dirty="0"/>
          </a:p>
        </p:txBody>
      </p:sp>
      <p:sp>
        <p:nvSpPr>
          <p:cNvPr id="11" name="Oval 10"/>
          <p:cNvSpPr/>
          <p:nvPr/>
        </p:nvSpPr>
        <p:spPr>
          <a:xfrm>
            <a:off x="8591308" y="1491329"/>
            <a:ext cx="2733554" cy="268629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National  DSD</a:t>
            </a:r>
            <a:endParaRPr lang="en-AU" sz="2000" b="1" dirty="0">
              <a:solidFill>
                <a:schemeClr val="tx1"/>
              </a:solidFill>
            </a:endParaRPr>
          </a:p>
        </p:txBody>
      </p:sp>
      <p:sp>
        <p:nvSpPr>
          <p:cNvPr id="12" name="Oval 11"/>
          <p:cNvSpPr/>
          <p:nvPr/>
        </p:nvSpPr>
        <p:spPr>
          <a:xfrm>
            <a:off x="507839" y="215175"/>
            <a:ext cx="2733554" cy="268629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Global DSD</a:t>
            </a:r>
            <a:endParaRPr lang="en-AU" sz="2000" b="1" dirty="0">
              <a:solidFill>
                <a:schemeClr val="tx1"/>
              </a:solidFill>
            </a:endParaRPr>
          </a:p>
        </p:txBody>
      </p:sp>
      <p:sp>
        <p:nvSpPr>
          <p:cNvPr id="13" name="Oval 12"/>
          <p:cNvSpPr/>
          <p:nvPr/>
        </p:nvSpPr>
        <p:spPr>
          <a:xfrm>
            <a:off x="1504468" y="3866908"/>
            <a:ext cx="2733554" cy="268629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Shared  DSD</a:t>
            </a:r>
            <a:endParaRPr lang="en-AU" sz="2000" b="1" dirty="0">
              <a:solidFill>
                <a:schemeClr val="tx1"/>
              </a:solidFill>
            </a:endParaRPr>
          </a:p>
        </p:txBody>
      </p:sp>
      <p:sp>
        <p:nvSpPr>
          <p:cNvPr id="14" name="Left-Right Arrow 13"/>
          <p:cNvSpPr/>
          <p:nvPr/>
        </p:nvSpPr>
        <p:spPr>
          <a:xfrm rot="4284697">
            <a:off x="1844003" y="3187097"/>
            <a:ext cx="1084162" cy="409431"/>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Left-Right Arrow 14"/>
          <p:cNvSpPr/>
          <p:nvPr/>
        </p:nvSpPr>
        <p:spPr>
          <a:xfrm rot="360443">
            <a:off x="3143774" y="1275745"/>
            <a:ext cx="5902315" cy="411235"/>
          </a:xfrm>
          <a:prstGeom prst="leftRightArrow">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Left-Right Arrow 15"/>
          <p:cNvSpPr/>
          <p:nvPr/>
        </p:nvSpPr>
        <p:spPr>
          <a:xfrm rot="21054938">
            <a:off x="4233925" y="4410750"/>
            <a:ext cx="5241880" cy="460279"/>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Left-Right Arrow 16"/>
          <p:cNvSpPr/>
          <p:nvPr/>
        </p:nvSpPr>
        <p:spPr>
          <a:xfrm rot="1007959">
            <a:off x="3239493" y="2029550"/>
            <a:ext cx="1505756" cy="356122"/>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Left-Right Arrow 17"/>
          <p:cNvSpPr/>
          <p:nvPr/>
        </p:nvSpPr>
        <p:spPr>
          <a:xfrm rot="19789364">
            <a:off x="3845360" y="3819805"/>
            <a:ext cx="967881" cy="389303"/>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Left-Right Arrow 18"/>
          <p:cNvSpPr/>
          <p:nvPr/>
        </p:nvSpPr>
        <p:spPr>
          <a:xfrm>
            <a:off x="7820194" y="2768265"/>
            <a:ext cx="771113" cy="370470"/>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TextBox 19"/>
          <p:cNvSpPr txBox="1"/>
          <p:nvPr/>
        </p:nvSpPr>
        <p:spPr>
          <a:xfrm>
            <a:off x="5879939" y="5075870"/>
            <a:ext cx="5752618" cy="1477328"/>
          </a:xfrm>
          <a:prstGeom prst="rect">
            <a:avLst/>
          </a:prstGeom>
          <a:noFill/>
        </p:spPr>
        <p:txBody>
          <a:bodyPr wrap="square" rtlCol="0">
            <a:spAutoFit/>
          </a:bodyPr>
          <a:lstStyle/>
          <a:p>
            <a:r>
              <a:rPr lang="en-AU" b="1" dirty="0" smtClean="0"/>
              <a:t>Interoperability between organisations in NSSs, between NSOs in different countries and with international organisations is enhanced through use of DSDs based on common definitions / concepts, structural metadata, code lists </a:t>
            </a:r>
            <a:endParaRPr lang="en-AU" b="1" dirty="0"/>
          </a:p>
        </p:txBody>
      </p:sp>
      <p:sp>
        <p:nvSpPr>
          <p:cNvPr id="2" name="TextBox 1"/>
          <p:cNvSpPr txBox="1"/>
          <p:nvPr/>
        </p:nvSpPr>
        <p:spPr>
          <a:xfrm>
            <a:off x="6724891" y="474562"/>
            <a:ext cx="2326511" cy="707886"/>
          </a:xfrm>
          <a:prstGeom prst="rect">
            <a:avLst/>
          </a:prstGeom>
          <a:noFill/>
        </p:spPr>
        <p:txBody>
          <a:bodyPr wrap="square" rtlCol="0">
            <a:spAutoFit/>
          </a:bodyPr>
          <a:lstStyle/>
          <a:p>
            <a:r>
              <a:rPr lang="en-AU" sz="4000" b="1" dirty="0" smtClean="0">
                <a:solidFill>
                  <a:srgbClr val="3906BA"/>
                </a:solidFill>
              </a:rPr>
              <a:t>For data</a:t>
            </a:r>
            <a:endParaRPr lang="en-AU" sz="4000" b="1" dirty="0">
              <a:solidFill>
                <a:srgbClr val="3906BA"/>
              </a:solidFill>
            </a:endParaRPr>
          </a:p>
        </p:txBody>
      </p:sp>
    </p:spTree>
    <p:extLst>
      <p:ext uri="{BB962C8B-B14F-4D97-AF65-F5344CB8AC3E}">
        <p14:creationId xmlns:p14="http://schemas.microsoft.com/office/powerpoint/2010/main" val="10590110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tangle 6"/>
          <p:cNvSpPr/>
          <p:nvPr/>
        </p:nvSpPr>
        <p:spPr>
          <a:xfrm>
            <a:off x="4752803" y="1942489"/>
            <a:ext cx="3067391" cy="2351719"/>
          </a:xfrm>
          <a:prstGeom prst="rect">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TextBox 2"/>
          <p:cNvSpPr txBox="1"/>
          <p:nvPr/>
        </p:nvSpPr>
        <p:spPr>
          <a:xfrm>
            <a:off x="6543555" y="2372809"/>
            <a:ext cx="985777" cy="646331"/>
          </a:xfrm>
          <a:prstGeom prst="rect">
            <a:avLst/>
          </a:prstGeom>
          <a:noFill/>
          <a:ln w="19050">
            <a:solidFill>
              <a:schemeClr val="tx1"/>
            </a:solidFill>
          </a:ln>
        </p:spPr>
        <p:txBody>
          <a:bodyPr wrap="square" rtlCol="0">
            <a:spAutoFit/>
          </a:bodyPr>
          <a:lstStyle/>
          <a:p>
            <a:pPr algn="ctr"/>
            <a:r>
              <a:rPr lang="en-AU" sz="1200" b="1" dirty="0" smtClean="0"/>
              <a:t>Cross-domain code lists</a:t>
            </a:r>
            <a:endParaRPr lang="en-AU" sz="1200" b="1" dirty="0"/>
          </a:p>
        </p:txBody>
      </p:sp>
      <p:sp>
        <p:nvSpPr>
          <p:cNvPr id="4" name="TextBox 3"/>
          <p:cNvSpPr txBox="1"/>
          <p:nvPr/>
        </p:nvSpPr>
        <p:spPr>
          <a:xfrm>
            <a:off x="4952518" y="2372809"/>
            <a:ext cx="1147822" cy="461665"/>
          </a:xfrm>
          <a:prstGeom prst="rect">
            <a:avLst/>
          </a:prstGeom>
          <a:noFill/>
          <a:ln w="19050">
            <a:solidFill>
              <a:schemeClr val="tx1"/>
            </a:solidFill>
          </a:ln>
        </p:spPr>
        <p:txBody>
          <a:bodyPr wrap="square" rtlCol="0">
            <a:spAutoFit/>
          </a:bodyPr>
          <a:lstStyle/>
          <a:p>
            <a:pPr algn="ctr"/>
            <a:r>
              <a:rPr lang="en-AU" sz="1200" b="1" dirty="0" smtClean="0"/>
              <a:t>Cross-domain concepts</a:t>
            </a:r>
            <a:endParaRPr lang="en-AU" sz="1200" b="1" dirty="0"/>
          </a:p>
        </p:txBody>
      </p:sp>
      <p:sp>
        <p:nvSpPr>
          <p:cNvPr id="5" name="TextBox 4"/>
          <p:cNvSpPr txBox="1"/>
          <p:nvPr/>
        </p:nvSpPr>
        <p:spPr>
          <a:xfrm>
            <a:off x="4976149" y="3398466"/>
            <a:ext cx="1180618" cy="646331"/>
          </a:xfrm>
          <a:prstGeom prst="rect">
            <a:avLst/>
          </a:prstGeom>
          <a:noFill/>
          <a:ln w="19050">
            <a:solidFill>
              <a:schemeClr val="tx1"/>
            </a:solidFill>
          </a:ln>
        </p:spPr>
        <p:txBody>
          <a:bodyPr wrap="square" rtlCol="0">
            <a:spAutoFit/>
          </a:bodyPr>
          <a:lstStyle/>
          <a:p>
            <a:pPr algn="ctr"/>
            <a:r>
              <a:rPr lang="en-AU" sz="1200" b="1" dirty="0" smtClean="0"/>
              <a:t>Statistical subject matter domains</a:t>
            </a:r>
            <a:endParaRPr lang="en-AU" sz="1200" b="1" dirty="0"/>
          </a:p>
        </p:txBody>
      </p:sp>
      <p:sp>
        <p:nvSpPr>
          <p:cNvPr id="6" name="TextBox 5"/>
          <p:cNvSpPr txBox="1"/>
          <p:nvPr/>
        </p:nvSpPr>
        <p:spPr>
          <a:xfrm>
            <a:off x="6628385" y="3138735"/>
            <a:ext cx="900947" cy="954107"/>
          </a:xfrm>
          <a:prstGeom prst="rect">
            <a:avLst/>
          </a:prstGeom>
          <a:noFill/>
          <a:ln w="19050">
            <a:solidFill>
              <a:schemeClr val="tx1"/>
            </a:solidFill>
          </a:ln>
        </p:spPr>
        <p:txBody>
          <a:bodyPr wrap="square" rtlCol="0">
            <a:spAutoFit/>
          </a:bodyPr>
          <a:lstStyle/>
          <a:p>
            <a:pPr algn="ctr"/>
            <a:endParaRPr lang="en-AU" sz="1600" dirty="0" smtClean="0"/>
          </a:p>
          <a:p>
            <a:pPr algn="ctr"/>
            <a:r>
              <a:rPr lang="en-AU" sz="1200" b="1" dirty="0" smtClean="0"/>
              <a:t>SDMX Glossary</a:t>
            </a:r>
          </a:p>
          <a:p>
            <a:pPr algn="ctr"/>
            <a:endParaRPr lang="en-AU" sz="1600" dirty="0"/>
          </a:p>
        </p:txBody>
      </p:sp>
      <p:sp>
        <p:nvSpPr>
          <p:cNvPr id="8" name="TextBox 7"/>
          <p:cNvSpPr txBox="1"/>
          <p:nvPr/>
        </p:nvSpPr>
        <p:spPr>
          <a:xfrm>
            <a:off x="4845501" y="1942489"/>
            <a:ext cx="2974694" cy="369332"/>
          </a:xfrm>
          <a:prstGeom prst="rect">
            <a:avLst/>
          </a:prstGeom>
          <a:noFill/>
        </p:spPr>
        <p:txBody>
          <a:bodyPr wrap="square" rtlCol="0">
            <a:spAutoFit/>
          </a:bodyPr>
          <a:lstStyle/>
          <a:p>
            <a:r>
              <a:rPr lang="en-AU" b="1" dirty="0" smtClean="0"/>
              <a:t>Content-Oriented Guidelines</a:t>
            </a:r>
            <a:endParaRPr lang="en-AU" b="1" dirty="0"/>
          </a:p>
        </p:txBody>
      </p:sp>
      <p:sp>
        <p:nvSpPr>
          <p:cNvPr id="11" name="Oval 10"/>
          <p:cNvSpPr/>
          <p:nvPr/>
        </p:nvSpPr>
        <p:spPr>
          <a:xfrm>
            <a:off x="8591308" y="1491329"/>
            <a:ext cx="2733554" cy="268629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Eurostat’s Single Integrated Metadata Structure (SIMS)</a:t>
            </a:r>
            <a:endParaRPr lang="en-AU" sz="2000" b="1" dirty="0">
              <a:solidFill>
                <a:schemeClr val="tx1"/>
              </a:solidFill>
            </a:endParaRPr>
          </a:p>
        </p:txBody>
      </p:sp>
      <p:sp>
        <p:nvSpPr>
          <p:cNvPr id="12" name="Oval 11"/>
          <p:cNvSpPr/>
          <p:nvPr/>
        </p:nvSpPr>
        <p:spPr>
          <a:xfrm>
            <a:off x="507839" y="215175"/>
            <a:ext cx="2733554" cy="268629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IMF SDDS metadata template</a:t>
            </a:r>
            <a:endParaRPr lang="en-AU" sz="2000" b="1" dirty="0">
              <a:solidFill>
                <a:schemeClr val="tx1"/>
              </a:solidFill>
            </a:endParaRPr>
          </a:p>
        </p:txBody>
      </p:sp>
      <p:sp>
        <p:nvSpPr>
          <p:cNvPr id="13" name="Oval 12"/>
          <p:cNvSpPr/>
          <p:nvPr/>
        </p:nvSpPr>
        <p:spPr>
          <a:xfrm>
            <a:off x="1504468" y="3866908"/>
            <a:ext cx="2733554" cy="268629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National metadata template</a:t>
            </a:r>
            <a:endParaRPr lang="en-AU" sz="2000" b="1" dirty="0">
              <a:solidFill>
                <a:schemeClr val="tx1"/>
              </a:solidFill>
            </a:endParaRPr>
          </a:p>
        </p:txBody>
      </p:sp>
      <p:sp>
        <p:nvSpPr>
          <p:cNvPr id="14" name="Left-Right Arrow 13"/>
          <p:cNvSpPr/>
          <p:nvPr/>
        </p:nvSpPr>
        <p:spPr>
          <a:xfrm rot="4284697">
            <a:off x="1844003" y="3187097"/>
            <a:ext cx="1084162" cy="409431"/>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Left-Right Arrow 14"/>
          <p:cNvSpPr/>
          <p:nvPr/>
        </p:nvSpPr>
        <p:spPr>
          <a:xfrm rot="360443">
            <a:off x="3143774" y="1275745"/>
            <a:ext cx="5902315" cy="411235"/>
          </a:xfrm>
          <a:prstGeom prst="leftRightArrow">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Left-Right Arrow 15"/>
          <p:cNvSpPr/>
          <p:nvPr/>
        </p:nvSpPr>
        <p:spPr>
          <a:xfrm rot="21054938">
            <a:off x="4233925" y="4410750"/>
            <a:ext cx="5241880" cy="460279"/>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Left-Right Arrow 16"/>
          <p:cNvSpPr/>
          <p:nvPr/>
        </p:nvSpPr>
        <p:spPr>
          <a:xfrm rot="1007959">
            <a:off x="3239493" y="2029550"/>
            <a:ext cx="1505756" cy="356122"/>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Left-Right Arrow 17"/>
          <p:cNvSpPr/>
          <p:nvPr/>
        </p:nvSpPr>
        <p:spPr>
          <a:xfrm rot="19789364">
            <a:off x="3845360" y="3819805"/>
            <a:ext cx="967881" cy="389303"/>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Left-Right Arrow 18"/>
          <p:cNvSpPr/>
          <p:nvPr/>
        </p:nvSpPr>
        <p:spPr>
          <a:xfrm>
            <a:off x="7820194" y="2768265"/>
            <a:ext cx="771113" cy="370470"/>
          </a:xfrm>
          <a:prstGeom prst="lef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TextBox 19"/>
          <p:cNvSpPr txBox="1"/>
          <p:nvPr/>
        </p:nvSpPr>
        <p:spPr>
          <a:xfrm>
            <a:off x="5879939" y="5075870"/>
            <a:ext cx="5752618" cy="1477328"/>
          </a:xfrm>
          <a:prstGeom prst="rect">
            <a:avLst/>
          </a:prstGeom>
          <a:noFill/>
        </p:spPr>
        <p:txBody>
          <a:bodyPr wrap="square" rtlCol="0">
            <a:spAutoFit/>
          </a:bodyPr>
          <a:lstStyle/>
          <a:p>
            <a:r>
              <a:rPr lang="en-AU" b="1" dirty="0" smtClean="0"/>
              <a:t>Metadata interoperability between organisations in NSSs, between NSOs in different countries and with international organisations is enhanced through use of metadata template based on common definitions / concepts in the Content-Oriented Guidelines </a:t>
            </a:r>
            <a:endParaRPr lang="en-AU" b="1" dirty="0"/>
          </a:p>
        </p:txBody>
      </p:sp>
      <p:sp>
        <p:nvSpPr>
          <p:cNvPr id="21" name="TextBox 20"/>
          <p:cNvSpPr txBox="1"/>
          <p:nvPr/>
        </p:nvSpPr>
        <p:spPr>
          <a:xfrm>
            <a:off x="6383437" y="334318"/>
            <a:ext cx="5335929" cy="707886"/>
          </a:xfrm>
          <a:prstGeom prst="rect">
            <a:avLst/>
          </a:prstGeom>
          <a:noFill/>
        </p:spPr>
        <p:txBody>
          <a:bodyPr wrap="square" rtlCol="0">
            <a:spAutoFit/>
          </a:bodyPr>
          <a:lstStyle/>
          <a:p>
            <a:r>
              <a:rPr lang="en-AU" sz="4000" b="1" dirty="0" smtClean="0">
                <a:solidFill>
                  <a:srgbClr val="3906BA"/>
                </a:solidFill>
              </a:rPr>
              <a:t>Similarly, for metadata</a:t>
            </a:r>
            <a:endParaRPr lang="en-AU" sz="4000" b="1" dirty="0">
              <a:solidFill>
                <a:srgbClr val="3906BA"/>
              </a:solidFill>
            </a:endParaRPr>
          </a:p>
        </p:txBody>
      </p:sp>
    </p:spTree>
    <p:extLst>
      <p:ext uri="{BB962C8B-B14F-4D97-AF65-F5344CB8AC3E}">
        <p14:creationId xmlns:p14="http://schemas.microsoft.com/office/powerpoint/2010/main" val="29227101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60292"/>
          </a:xfrm>
        </p:spPr>
        <p:txBody>
          <a:bodyPr>
            <a:normAutofit fontScale="90000"/>
          </a:bodyPr>
          <a:lstStyle/>
          <a:p>
            <a:r>
              <a:rPr lang="en-AU" b="1" dirty="0" smtClean="0">
                <a:solidFill>
                  <a:srgbClr val="3906BA"/>
                </a:solidFill>
              </a:rPr>
              <a:t>3. WHAT </a:t>
            </a:r>
            <a:r>
              <a:rPr lang="en-AU" b="1" dirty="0">
                <a:solidFill>
                  <a:srgbClr val="3906BA"/>
                </a:solidFill>
              </a:rPr>
              <a:t>ARE THE SDMX IMPLEMENTATION STEPS?</a:t>
            </a:r>
            <a:r>
              <a:rPr lang="en-AU" dirty="0">
                <a:solidFill>
                  <a:srgbClr val="3906BA"/>
                </a:solidFill>
              </a:rPr>
              <a:t/>
            </a:r>
            <a:br>
              <a:rPr lang="en-AU" dirty="0">
                <a:solidFill>
                  <a:srgbClr val="3906BA"/>
                </a:solidFill>
              </a:rPr>
            </a:br>
            <a:endParaRPr lang="en-AU" dirty="0">
              <a:solidFill>
                <a:srgbClr val="3906BA"/>
              </a:solidFill>
            </a:endParaRPr>
          </a:p>
        </p:txBody>
      </p:sp>
      <p:sp>
        <p:nvSpPr>
          <p:cNvPr id="5" name="Rectangle 4"/>
          <p:cNvSpPr/>
          <p:nvPr/>
        </p:nvSpPr>
        <p:spPr>
          <a:xfrm>
            <a:off x="227681" y="6345014"/>
            <a:ext cx="11736635" cy="373757"/>
          </a:xfrm>
          <a:prstGeom prst="rect">
            <a:avLst/>
          </a:prstGeom>
        </p:spPr>
        <p:txBody>
          <a:bodyPr wrap="square">
            <a:spAutoFit/>
          </a:bodyPr>
          <a:lstStyle/>
          <a:p>
            <a:pPr algn="ctr">
              <a:lnSpc>
                <a:spcPct val="107000"/>
              </a:lnSpc>
              <a:spcAft>
                <a:spcPts val="800"/>
              </a:spcAft>
            </a:pPr>
            <a:r>
              <a:rPr lang="en-AU" b="1" dirty="0" smtClean="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Development of  business case for SDMX implementation is a precondition for senior management buy-in</a:t>
            </a:r>
            <a:endParaRPr lang="en-AU" sz="16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Up Arrow 2"/>
          <p:cNvSpPr/>
          <p:nvPr/>
        </p:nvSpPr>
        <p:spPr>
          <a:xfrm>
            <a:off x="2503055" y="2373746"/>
            <a:ext cx="314036" cy="44334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11" name="Table 10"/>
          <p:cNvGraphicFramePr>
            <a:graphicFrameLocks noGrp="1"/>
          </p:cNvGraphicFramePr>
          <p:nvPr>
            <p:extLst>
              <p:ext uri="{D42A27DB-BD31-4B8C-83A1-F6EECF244321}">
                <p14:modId xmlns:p14="http://schemas.microsoft.com/office/powerpoint/2010/main" val="1494925141"/>
              </p:ext>
            </p:extLst>
          </p:nvPr>
        </p:nvGraphicFramePr>
        <p:xfrm>
          <a:off x="1289956" y="925418"/>
          <a:ext cx="9612086" cy="5288907"/>
        </p:xfrm>
        <a:graphic>
          <a:graphicData uri="http://schemas.openxmlformats.org/drawingml/2006/table">
            <a:tbl>
              <a:tblPr firstRow="1" bandRow="1">
                <a:tableStyleId>{5C22544A-7EE6-4342-B048-85BDC9FD1C3A}</a:tableStyleId>
              </a:tblPr>
              <a:tblGrid>
                <a:gridCol w="4806043"/>
                <a:gridCol w="4806043"/>
              </a:tblGrid>
              <a:tr h="862101">
                <a:tc>
                  <a:txBody>
                    <a:bodyPr/>
                    <a:lstStyle/>
                    <a:p>
                      <a:r>
                        <a:rPr lang="en-AU" sz="2400" b="0" dirty="0" smtClean="0">
                          <a:solidFill>
                            <a:schemeClr val="tx1"/>
                          </a:solidFill>
                        </a:rPr>
                        <a:t>1. Acquire basic understanding of key SDMX concepts / artefacts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lang="en-AU" sz="2400" b="0" dirty="0" smtClean="0">
                          <a:solidFill>
                            <a:schemeClr val="tx1"/>
                          </a:solidFill>
                        </a:rPr>
                        <a:t>Links to existing material / resources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r>
              <a:tr h="837762">
                <a:tc>
                  <a:txBody>
                    <a:bodyPr/>
                    <a:lstStyle/>
                    <a:p>
                      <a:r>
                        <a:rPr lang="en-AU" sz="2400" b="0" dirty="0" smtClean="0">
                          <a:solidFill>
                            <a:schemeClr val="tx1"/>
                          </a:solidFill>
                        </a:rPr>
                        <a:t>2. Consider</a:t>
                      </a:r>
                      <a:r>
                        <a:rPr lang="en-AU" sz="2400" b="0" baseline="0" dirty="0" smtClean="0">
                          <a:solidFill>
                            <a:schemeClr val="tx1"/>
                          </a:solidFill>
                        </a:rPr>
                        <a:t> range of issues beforehand</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en-AU" sz="2400" b="0" dirty="0" smtClean="0">
                          <a:solidFill>
                            <a:schemeClr val="tx1"/>
                          </a:solidFill>
                        </a:rPr>
                        <a:t>Cover: institutional; IT; statistical;</a:t>
                      </a:r>
                      <a:r>
                        <a:rPr lang="en-AU" sz="2400" b="0" baseline="0" dirty="0" smtClean="0">
                          <a:solidFill>
                            <a:schemeClr val="tx1"/>
                          </a:solidFill>
                        </a:rPr>
                        <a:t> skills / resource-related issues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r>
              <a:tr h="1196802">
                <a:tc>
                  <a:txBody>
                    <a:bodyPr/>
                    <a:lstStyle/>
                    <a:p>
                      <a:r>
                        <a:rPr lang="en-AU" sz="2400" b="0" dirty="0" smtClean="0">
                          <a:solidFill>
                            <a:schemeClr val="tx1"/>
                          </a:solidFill>
                        </a:rPr>
                        <a:t>3. Identify skill development needs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285750" indent="-285750">
                        <a:buFont typeface="Arial" panose="020B0604020202020204" pitchFamily="34" charset="0"/>
                        <a:buChar char="•"/>
                      </a:pPr>
                      <a:r>
                        <a:rPr lang="en-AU" sz="2400" b="0" dirty="0" smtClean="0">
                          <a:solidFill>
                            <a:schemeClr val="tx1"/>
                          </a:solidFill>
                        </a:rPr>
                        <a:t>Cover: SDMX information model;</a:t>
                      </a:r>
                      <a:r>
                        <a:rPr lang="en-AU" sz="2400" b="0" baseline="0" dirty="0" smtClean="0">
                          <a:solidFill>
                            <a:schemeClr val="tx1"/>
                          </a:solidFill>
                        </a:rPr>
                        <a:t> how to access / use tools;</a:t>
                      </a:r>
                    </a:p>
                    <a:p>
                      <a:pPr marL="285750" indent="-285750">
                        <a:buFont typeface="Arial" panose="020B0604020202020204" pitchFamily="34" charset="0"/>
                        <a:buChar char="•"/>
                      </a:pPr>
                      <a:r>
                        <a:rPr lang="en-AU" sz="2400" b="0" baseline="0" dirty="0" smtClean="0">
                          <a:solidFill>
                            <a:schemeClr val="tx1"/>
                          </a:solidFill>
                        </a:rPr>
                        <a:t>How to acquire required skills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r>
              <a:tr h="837762">
                <a:tc>
                  <a:txBody>
                    <a:bodyPr/>
                    <a:lstStyle/>
                    <a:p>
                      <a:r>
                        <a:rPr lang="en-AU" sz="2400" b="0" dirty="0" smtClean="0">
                          <a:solidFill>
                            <a:schemeClr val="tx1"/>
                          </a:solidFill>
                        </a:rPr>
                        <a:t>4. Identify which SDMX implementation tools to use</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en-AU" sz="2400" b="0" dirty="0" smtClean="0">
                          <a:solidFill>
                            <a:schemeClr val="tx1"/>
                          </a:solidFill>
                        </a:rPr>
                        <a:t>Not necessary to reinvent wheel</a:t>
                      </a:r>
                    </a:p>
                    <a:p>
                      <a:pPr marL="285750" indent="-285750">
                        <a:buFont typeface="Arial" panose="020B0604020202020204" pitchFamily="34" charset="0"/>
                        <a:buChar char="•"/>
                      </a:pPr>
                      <a:r>
                        <a:rPr lang="en-AU" sz="2400" b="0" dirty="0" smtClean="0">
                          <a:solidFill>
                            <a:schemeClr val="tx1"/>
                          </a:solidFill>
                        </a:rPr>
                        <a:t>Consider range of tools available</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r>
              <a:tr h="1196802">
                <a:tc>
                  <a:txBody>
                    <a:bodyPr/>
                    <a:lstStyle/>
                    <a:p>
                      <a:r>
                        <a:rPr lang="en-AU" sz="2400" b="0" dirty="0" smtClean="0">
                          <a:solidFill>
                            <a:schemeClr val="tx1"/>
                          </a:solidFill>
                        </a:rPr>
                        <a:t>5. Link into SDMX regional / global networks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285750" indent="-285750">
                        <a:buFont typeface="Arial" panose="020B0604020202020204" pitchFamily="34" charset="0"/>
                        <a:buChar char="•"/>
                      </a:pPr>
                      <a:r>
                        <a:rPr lang="en-AU" sz="2400" b="0" dirty="0" smtClean="0">
                          <a:solidFill>
                            <a:schemeClr val="tx1"/>
                          </a:solidFill>
                        </a:rPr>
                        <a:t>SDMX.org</a:t>
                      </a:r>
                    </a:p>
                    <a:p>
                      <a:pPr marL="285750" indent="-285750">
                        <a:buFont typeface="Arial" panose="020B0604020202020204" pitchFamily="34" charset="0"/>
                        <a:buChar char="•"/>
                      </a:pPr>
                      <a:r>
                        <a:rPr lang="en-AU" sz="2400" b="0" dirty="0" smtClean="0">
                          <a:solidFill>
                            <a:schemeClr val="tx1"/>
                          </a:solidFill>
                        </a:rPr>
                        <a:t>With</a:t>
                      </a:r>
                      <a:r>
                        <a:rPr lang="en-AU" sz="2400" b="0" baseline="0" dirty="0" smtClean="0">
                          <a:solidFill>
                            <a:schemeClr val="tx1"/>
                          </a:solidFill>
                        </a:rPr>
                        <a:t> implementation countries</a:t>
                      </a:r>
                    </a:p>
                    <a:p>
                      <a:pPr marL="285750" indent="-285750">
                        <a:buFont typeface="Arial" panose="020B0604020202020204" pitchFamily="34" charset="0"/>
                        <a:buChar char="•"/>
                      </a:pPr>
                      <a:r>
                        <a:rPr lang="en-AU" sz="2400" b="0" baseline="0" dirty="0" smtClean="0">
                          <a:solidFill>
                            <a:schemeClr val="tx1"/>
                          </a:solidFill>
                        </a:rPr>
                        <a:t>Expert meetings / Global conferences</a:t>
                      </a:r>
                      <a:endParaRPr lang="en-AU" sz="24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r>
            </a:tbl>
          </a:graphicData>
        </a:graphic>
      </p:graphicFrame>
    </p:spTree>
    <p:extLst>
      <p:ext uri="{BB962C8B-B14F-4D97-AF65-F5344CB8AC3E}">
        <p14:creationId xmlns:p14="http://schemas.microsoft.com/office/powerpoint/2010/main" val="1179018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6"/>
            <a:ext cx="10515600" cy="984704"/>
          </a:xfrm>
        </p:spPr>
        <p:txBody>
          <a:bodyPr/>
          <a:lstStyle/>
          <a:p>
            <a:pPr algn="ctr"/>
            <a:r>
              <a:rPr lang="en-AU" b="1" dirty="0" smtClean="0">
                <a:solidFill>
                  <a:srgbClr val="3906BA"/>
                </a:solidFill>
              </a:rPr>
              <a:t>3a. BUSINESS CASE  - CONTENT</a:t>
            </a:r>
            <a:endParaRPr lang="en-AU" dirty="0"/>
          </a:p>
        </p:txBody>
      </p:sp>
      <p:sp>
        <p:nvSpPr>
          <p:cNvPr id="3" name="Content Placeholder 2"/>
          <p:cNvSpPr>
            <a:spLocks noGrp="1"/>
          </p:cNvSpPr>
          <p:nvPr>
            <p:ph idx="1"/>
          </p:nvPr>
        </p:nvSpPr>
        <p:spPr>
          <a:xfrm>
            <a:off x="838200" y="1121229"/>
            <a:ext cx="10515600" cy="5638799"/>
          </a:xfrm>
        </p:spPr>
        <p:txBody>
          <a:bodyPr>
            <a:normAutofit/>
          </a:bodyPr>
          <a:lstStyle/>
          <a:p>
            <a:r>
              <a:rPr lang="en-US" dirty="0"/>
              <a:t>Analysis of current situation</a:t>
            </a:r>
          </a:p>
          <a:p>
            <a:r>
              <a:rPr lang="en-US" dirty="0" smtClean="0"/>
              <a:t>Analysis </a:t>
            </a:r>
            <a:r>
              <a:rPr lang="en-US" dirty="0"/>
              <a:t>of potential benefits </a:t>
            </a:r>
            <a:r>
              <a:rPr lang="en-US" dirty="0" smtClean="0"/>
              <a:t>/ objectives of </a:t>
            </a:r>
            <a:r>
              <a:rPr lang="en-US" dirty="0"/>
              <a:t>SDMX</a:t>
            </a:r>
          </a:p>
          <a:p>
            <a:r>
              <a:rPr lang="en-US" dirty="0" smtClean="0"/>
              <a:t>Identification of human </a:t>
            </a:r>
            <a:r>
              <a:rPr lang="en-US" dirty="0"/>
              <a:t>and financial resources needed for SDMX implementation</a:t>
            </a:r>
          </a:p>
          <a:p>
            <a:r>
              <a:rPr lang="en-US" dirty="0" smtClean="0"/>
              <a:t>Interaction </a:t>
            </a:r>
            <a:r>
              <a:rPr lang="en-US" dirty="0"/>
              <a:t>with the other elements of standards-based modernization efforts</a:t>
            </a:r>
          </a:p>
          <a:p>
            <a:r>
              <a:rPr lang="en-US" dirty="0"/>
              <a:t>Specify </a:t>
            </a:r>
            <a:r>
              <a:rPr lang="en-US" dirty="0" smtClean="0"/>
              <a:t>collaboration required for successful implementation – </a:t>
            </a:r>
            <a:r>
              <a:rPr lang="en-US" dirty="0" smtClean="0">
                <a:solidFill>
                  <a:srgbClr val="C00000"/>
                </a:solidFill>
              </a:rPr>
              <a:t>internal, with other agencies in national statistical system, international statistical agencies</a:t>
            </a:r>
            <a:endParaRPr lang="en-US" dirty="0">
              <a:solidFill>
                <a:srgbClr val="C00000"/>
              </a:solidFill>
            </a:endParaRPr>
          </a:p>
          <a:p>
            <a:endParaRPr lang="en-AU" dirty="0"/>
          </a:p>
        </p:txBody>
      </p:sp>
      <p:sp>
        <p:nvSpPr>
          <p:cNvPr id="5" name="Up-Down Arrow 4"/>
          <p:cNvSpPr/>
          <p:nvPr/>
        </p:nvSpPr>
        <p:spPr>
          <a:xfrm>
            <a:off x="5870293" y="5349613"/>
            <a:ext cx="451413" cy="590309"/>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235527" y="6088365"/>
            <a:ext cx="9720943" cy="523220"/>
          </a:xfrm>
          <a:prstGeom prst="rect">
            <a:avLst/>
          </a:prstGeom>
          <a:noFill/>
        </p:spPr>
        <p:txBody>
          <a:bodyPr wrap="square" rtlCol="0">
            <a:spAutoFit/>
          </a:bodyPr>
          <a:lstStyle/>
          <a:p>
            <a:pPr algn="ctr"/>
            <a:r>
              <a:rPr lang="en-AU" sz="2800" b="1" dirty="0" smtClean="0">
                <a:solidFill>
                  <a:srgbClr val="C00000"/>
                </a:solidFill>
              </a:rPr>
              <a:t>Comprise issues to consider well prior to SDMX implementation </a:t>
            </a:r>
            <a:endParaRPr lang="en-AU" sz="2800" b="1" dirty="0">
              <a:solidFill>
                <a:srgbClr val="C00000"/>
              </a:solidFill>
            </a:endParaRPr>
          </a:p>
        </p:txBody>
      </p:sp>
    </p:spTree>
    <p:extLst>
      <p:ext uri="{BB962C8B-B14F-4D97-AF65-F5344CB8AC3E}">
        <p14:creationId xmlns:p14="http://schemas.microsoft.com/office/powerpoint/2010/main" val="6691916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172" y="203080"/>
            <a:ext cx="12087828" cy="868764"/>
          </a:xfrm>
        </p:spPr>
        <p:txBody>
          <a:bodyPr>
            <a:normAutofit fontScale="90000"/>
          </a:bodyPr>
          <a:lstStyle/>
          <a:p>
            <a:pPr algn="ctr"/>
            <a:r>
              <a:rPr lang="en-AU" b="1" dirty="0" smtClean="0"/>
              <a:t/>
            </a:r>
            <a:br>
              <a:rPr lang="en-AU" b="1" dirty="0" smtClean="0"/>
            </a:br>
            <a:r>
              <a:rPr lang="en-AU" b="1" dirty="0" smtClean="0">
                <a:solidFill>
                  <a:srgbClr val="3906BA"/>
                </a:solidFill>
              </a:rPr>
              <a:t>4. ISSUES </a:t>
            </a:r>
            <a:r>
              <a:rPr lang="en-AU" b="1" dirty="0">
                <a:solidFill>
                  <a:srgbClr val="3906BA"/>
                </a:solidFill>
              </a:rPr>
              <a:t>TO CONSIDER PRIOR TO SDMX </a:t>
            </a:r>
            <a:r>
              <a:rPr lang="en-AU" b="1" dirty="0" smtClean="0">
                <a:solidFill>
                  <a:srgbClr val="3906BA"/>
                </a:solidFill>
              </a:rPr>
              <a:t>IMPLEMENTATION</a:t>
            </a:r>
            <a:r>
              <a:rPr lang="en-AU" b="1" dirty="0" smtClean="0">
                <a:solidFill>
                  <a:srgbClr val="0070C0"/>
                </a:solidFill>
              </a:rPr>
              <a:t/>
            </a:r>
            <a:br>
              <a:rPr lang="en-AU" b="1" dirty="0" smtClean="0">
                <a:solidFill>
                  <a:srgbClr val="0070C0"/>
                </a:solidFill>
              </a:rPr>
            </a:br>
            <a:endParaRPr lang="en-AU" dirty="0">
              <a:solidFill>
                <a:srgbClr val="0070C0"/>
              </a:solidFill>
            </a:endParaRPr>
          </a:p>
        </p:txBody>
      </p:sp>
      <p:sp>
        <p:nvSpPr>
          <p:cNvPr id="3" name="TextBox 2"/>
          <p:cNvSpPr txBox="1"/>
          <p:nvPr/>
        </p:nvSpPr>
        <p:spPr>
          <a:xfrm>
            <a:off x="700558" y="6400800"/>
            <a:ext cx="10121771" cy="369332"/>
          </a:xfrm>
          <a:prstGeom prst="rect">
            <a:avLst/>
          </a:prstGeom>
          <a:noFill/>
        </p:spPr>
        <p:txBody>
          <a:bodyPr wrap="square" rtlCol="0">
            <a:spAutoFit/>
          </a:bodyPr>
          <a:lstStyle/>
          <a:p>
            <a:pPr algn="ctr"/>
            <a:r>
              <a:rPr lang="en-AU" b="1" dirty="0" smtClean="0">
                <a:solidFill>
                  <a:srgbClr val="C00000"/>
                </a:solidFill>
              </a:rPr>
              <a:t>Answers to these issues could form: content of business case and  modalities of an SDMX pilot project  </a:t>
            </a:r>
            <a:endParaRPr lang="en-AU" b="1" dirty="0">
              <a:solidFill>
                <a:srgbClr val="C0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714569767"/>
              </p:ext>
            </p:extLst>
          </p:nvPr>
        </p:nvGraphicFramePr>
        <p:xfrm>
          <a:off x="1382486" y="1161597"/>
          <a:ext cx="9644743" cy="5230264"/>
        </p:xfrm>
        <a:graphic>
          <a:graphicData uri="http://schemas.openxmlformats.org/drawingml/2006/table">
            <a:tbl>
              <a:tblPr firstRow="1" bandRow="1">
                <a:tableStyleId>{5C22544A-7EE6-4342-B048-85BDC9FD1C3A}</a:tableStyleId>
              </a:tblPr>
              <a:tblGrid>
                <a:gridCol w="3391108"/>
                <a:gridCol w="6253635"/>
              </a:tblGrid>
              <a:tr h="732517">
                <a:tc>
                  <a:txBody>
                    <a:bodyPr/>
                    <a:lstStyle/>
                    <a:p>
                      <a:r>
                        <a:rPr lang="en-AU" sz="2200" b="0" dirty="0" smtClean="0">
                          <a:solidFill>
                            <a:schemeClr val="tx1"/>
                          </a:solidFill>
                        </a:rPr>
                        <a:t>1. Institutional issues /</a:t>
                      </a:r>
                      <a:r>
                        <a:rPr lang="en-AU" sz="2200" b="0" baseline="0" dirty="0" smtClean="0">
                          <a:solidFill>
                            <a:schemeClr val="tx1"/>
                          </a:solidFill>
                        </a:rPr>
                        <a:t> objectives</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285750" indent="-285750">
                        <a:buFont typeface="Arial" panose="020B0604020202020204" pitchFamily="34" charset="0"/>
                        <a:buChar char="•"/>
                      </a:pPr>
                      <a:r>
                        <a:rPr lang="en-AU" sz="2200" b="0" dirty="0" smtClean="0">
                          <a:solidFill>
                            <a:schemeClr val="tx1"/>
                          </a:solidFill>
                        </a:rPr>
                        <a:t>Objectives</a:t>
                      </a:r>
                    </a:p>
                    <a:p>
                      <a:pPr marL="285750" indent="-285750">
                        <a:buFont typeface="Arial" panose="020B0604020202020204" pitchFamily="34" charset="0"/>
                        <a:buChar char="•"/>
                      </a:pPr>
                      <a:r>
                        <a:rPr lang="en-AU" sz="2200" b="0" dirty="0" smtClean="0">
                          <a:solidFill>
                            <a:schemeClr val="tx1"/>
                          </a:solidFill>
                        </a:rPr>
                        <a:t>Drivers within organisation</a:t>
                      </a:r>
                    </a:p>
                    <a:p>
                      <a:pPr marL="285750" indent="-285750">
                        <a:buFont typeface="Arial" panose="020B0604020202020204" pitchFamily="34" charset="0"/>
                        <a:buChar char="•"/>
                      </a:pPr>
                      <a:r>
                        <a:rPr lang="en-AU" sz="2200" b="0" dirty="0" smtClean="0">
                          <a:solidFill>
                            <a:schemeClr val="tx1"/>
                          </a:solidFill>
                        </a:rPr>
                        <a:t>Coordination issues</a:t>
                      </a:r>
                    </a:p>
                    <a:p>
                      <a:pPr marL="285750" indent="-285750">
                        <a:buFont typeface="Arial" panose="020B0604020202020204" pitchFamily="34" charset="0"/>
                        <a:buChar char="•"/>
                      </a:pPr>
                      <a:r>
                        <a:rPr lang="en-AU" sz="2200" b="0" dirty="0" smtClean="0">
                          <a:solidFill>
                            <a:schemeClr val="tx1"/>
                          </a:solidFill>
                        </a:rPr>
                        <a:t>Which statistical domains</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r>
              <a:tr h="1557654">
                <a:tc>
                  <a:txBody>
                    <a:bodyPr/>
                    <a:lstStyle/>
                    <a:p>
                      <a:r>
                        <a:rPr lang="en-AU" sz="2200" b="0" dirty="0" smtClean="0">
                          <a:solidFill>
                            <a:schemeClr val="tx1"/>
                          </a:solidFill>
                        </a:rPr>
                        <a:t>2. IT-related issues</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en-AU" sz="2200" b="0" dirty="0" smtClean="0">
                          <a:solidFill>
                            <a:schemeClr val="tx1"/>
                          </a:solidFill>
                        </a:rPr>
                        <a:t>Where</a:t>
                      </a:r>
                      <a:r>
                        <a:rPr lang="en-AU" sz="2200" b="0" baseline="0" dirty="0" smtClean="0">
                          <a:solidFill>
                            <a:schemeClr val="tx1"/>
                          </a:solidFill>
                        </a:rPr>
                        <a:t> are data stored</a:t>
                      </a:r>
                    </a:p>
                    <a:p>
                      <a:pPr marL="285750" indent="-285750">
                        <a:buFont typeface="Arial" panose="020B0604020202020204" pitchFamily="34" charset="0"/>
                        <a:buChar char="•"/>
                      </a:pPr>
                      <a:r>
                        <a:rPr lang="en-AU" sz="2200" b="0" baseline="0" dirty="0" smtClean="0">
                          <a:solidFill>
                            <a:schemeClr val="tx1"/>
                          </a:solidFill>
                        </a:rPr>
                        <a:t>Current database environment</a:t>
                      </a:r>
                    </a:p>
                    <a:p>
                      <a:pPr marL="285750" indent="-285750">
                        <a:buFont typeface="Arial" panose="020B0604020202020204" pitchFamily="34" charset="0"/>
                        <a:buChar char="•"/>
                      </a:pPr>
                      <a:r>
                        <a:rPr lang="en-AU" sz="2200" b="0" baseline="0" dirty="0" smtClean="0">
                          <a:solidFill>
                            <a:schemeClr val="tx1"/>
                          </a:solidFill>
                        </a:rPr>
                        <a:t>Structural metadata</a:t>
                      </a:r>
                    </a:p>
                    <a:p>
                      <a:pPr marL="285750" indent="-285750">
                        <a:buFont typeface="Arial" panose="020B0604020202020204" pitchFamily="34" charset="0"/>
                        <a:buChar char="•"/>
                      </a:pPr>
                      <a:r>
                        <a:rPr lang="en-AU" sz="2200" b="0" baseline="0" dirty="0" smtClean="0">
                          <a:solidFill>
                            <a:schemeClr val="tx1"/>
                          </a:solidFill>
                        </a:rPr>
                        <a:t>Which implementation software</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r>
              <a:tr h="784017">
                <a:tc>
                  <a:txBody>
                    <a:bodyPr/>
                    <a:lstStyle/>
                    <a:p>
                      <a:r>
                        <a:rPr lang="en-AU" sz="2200" b="0" dirty="0" smtClean="0">
                          <a:solidFill>
                            <a:schemeClr val="tx1"/>
                          </a:solidFill>
                        </a:rPr>
                        <a:t>3. Statistical issues</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285750" indent="-285750">
                        <a:buFont typeface="Arial" panose="020B0604020202020204" pitchFamily="34" charset="0"/>
                        <a:buChar char="•"/>
                      </a:pPr>
                      <a:r>
                        <a:rPr lang="en-AU" sz="2200" b="0" dirty="0" smtClean="0">
                          <a:solidFill>
                            <a:schemeClr val="tx1"/>
                          </a:solidFill>
                        </a:rPr>
                        <a:t>Conformity to international standards</a:t>
                      </a:r>
                    </a:p>
                    <a:p>
                      <a:pPr marL="285750" indent="-285750">
                        <a:buFont typeface="Arial" panose="020B0604020202020204" pitchFamily="34" charset="0"/>
                        <a:buChar char="•"/>
                      </a:pPr>
                      <a:r>
                        <a:rPr lang="en-AU" sz="2200" b="0" dirty="0" smtClean="0">
                          <a:solidFill>
                            <a:schemeClr val="tx1"/>
                          </a:solidFill>
                        </a:rPr>
                        <a:t>Existence</a:t>
                      </a:r>
                      <a:r>
                        <a:rPr lang="en-AU" sz="2200" b="0" baseline="0" dirty="0" smtClean="0">
                          <a:solidFill>
                            <a:schemeClr val="tx1"/>
                          </a:solidFill>
                        </a:rPr>
                        <a:t> of reference metadata</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r>
              <a:tr h="1456033">
                <a:tc>
                  <a:txBody>
                    <a:bodyPr/>
                    <a:lstStyle/>
                    <a:p>
                      <a:r>
                        <a:rPr lang="en-AU" sz="2200" b="0" dirty="0" smtClean="0">
                          <a:solidFill>
                            <a:schemeClr val="tx1"/>
                          </a:solidFill>
                        </a:rPr>
                        <a:t>4. Resource-related issues</a:t>
                      </a:r>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en-AU" sz="2200" b="0" dirty="0" smtClean="0">
                          <a:solidFill>
                            <a:schemeClr val="tx1"/>
                          </a:solidFill>
                        </a:rPr>
                        <a:t>Resources</a:t>
                      </a:r>
                      <a:r>
                        <a:rPr lang="en-AU" sz="2200" b="0" baseline="0" dirty="0" smtClean="0">
                          <a:solidFill>
                            <a:schemeClr val="tx1"/>
                          </a:solidFill>
                        </a:rPr>
                        <a:t> adequate</a:t>
                      </a:r>
                    </a:p>
                    <a:p>
                      <a:pPr marL="285750" indent="-285750">
                        <a:buFont typeface="Arial" panose="020B0604020202020204" pitchFamily="34" charset="0"/>
                        <a:buChar char="•"/>
                      </a:pPr>
                      <a:r>
                        <a:rPr lang="en-AU" sz="2200" b="0" baseline="0" dirty="0" smtClean="0">
                          <a:solidFill>
                            <a:schemeClr val="tx1"/>
                          </a:solidFill>
                        </a:rPr>
                        <a:t>Have necessary skills</a:t>
                      </a:r>
                    </a:p>
                    <a:p>
                      <a:pPr marL="285750" indent="-285750">
                        <a:buFont typeface="Arial" panose="020B0604020202020204" pitchFamily="34" charset="0"/>
                        <a:buChar char="•"/>
                      </a:pPr>
                      <a:r>
                        <a:rPr lang="en-AU" sz="2200" b="0" baseline="0" dirty="0" smtClean="0">
                          <a:solidFill>
                            <a:schemeClr val="tx1"/>
                          </a:solidFill>
                        </a:rPr>
                        <a:t>How to acquire skills</a:t>
                      </a:r>
                    </a:p>
                    <a:p>
                      <a:endParaRPr lang="en-AU" sz="22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Tree>
    <p:extLst>
      <p:ext uri="{BB962C8B-B14F-4D97-AF65-F5344CB8AC3E}">
        <p14:creationId xmlns:p14="http://schemas.microsoft.com/office/powerpoint/2010/main" val="1948098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887" y="79107"/>
            <a:ext cx="12181113" cy="987694"/>
          </a:xfrm>
        </p:spPr>
        <p:txBody>
          <a:bodyPr>
            <a:normAutofit/>
          </a:bodyPr>
          <a:lstStyle/>
          <a:p>
            <a:pPr algn="ctr"/>
            <a:r>
              <a:rPr lang="en-AU" sz="4000" b="1" dirty="0" smtClean="0">
                <a:solidFill>
                  <a:srgbClr val="3906BA"/>
                </a:solidFill>
              </a:rPr>
              <a:t>5. MOST DIFFICULT ISSUES FOR COUNTRIES NEW TO SDMX</a:t>
            </a:r>
            <a:endParaRPr lang="en-AU" sz="4000" dirty="0">
              <a:solidFill>
                <a:srgbClr val="3906BA"/>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15671100"/>
              </p:ext>
            </p:extLst>
          </p:nvPr>
        </p:nvGraphicFramePr>
        <p:xfrm>
          <a:off x="272143" y="986871"/>
          <a:ext cx="11658600" cy="5125720"/>
        </p:xfrm>
        <a:graphic>
          <a:graphicData uri="http://schemas.openxmlformats.org/drawingml/2006/table">
            <a:tbl>
              <a:tblPr firstRow="1" bandRow="1">
                <a:tableStyleId>{5C22544A-7EE6-4342-B048-85BDC9FD1C3A}</a:tableStyleId>
              </a:tblPr>
              <a:tblGrid>
                <a:gridCol w="4800600"/>
                <a:gridCol w="6858000"/>
              </a:tblGrid>
              <a:tr h="300446">
                <a:tc>
                  <a:txBody>
                    <a:bodyPr/>
                    <a:lstStyle/>
                    <a:p>
                      <a:pPr algn="ctr"/>
                      <a:r>
                        <a:rPr lang="en-AU" dirty="0" smtClean="0">
                          <a:solidFill>
                            <a:schemeClr val="tx1"/>
                          </a:solidFill>
                        </a:rPr>
                        <a:t>ISSUE</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AU" dirty="0" smtClean="0">
                          <a:solidFill>
                            <a:schemeClr val="tx1"/>
                          </a:solidFill>
                        </a:rPr>
                        <a:t>SUGGESTIONS</a:t>
                      </a:r>
                      <a:r>
                        <a:rPr lang="en-AU" baseline="0" dirty="0" smtClean="0">
                          <a:solidFill>
                            <a:schemeClr val="tx1"/>
                          </a:solidFill>
                        </a:rPr>
                        <a:t> FOR IMPROVEMENT</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a. Getting senior</a:t>
                      </a:r>
                      <a:r>
                        <a:rPr lang="en-AU" baseline="0" dirty="0" smtClean="0">
                          <a:solidFill>
                            <a:schemeClr val="tx1"/>
                          </a:solidFill>
                        </a:rPr>
                        <a:t> management buy-in - resources</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r>
                        <a:rPr lang="en-AU" dirty="0" smtClean="0">
                          <a:solidFill>
                            <a:schemeClr val="tx1"/>
                          </a:solidFill>
                        </a:rPr>
                        <a:t>Develop </a:t>
                      </a:r>
                      <a:r>
                        <a:rPr lang="en-AU" b="1" dirty="0" smtClean="0">
                          <a:solidFill>
                            <a:srgbClr val="C00000"/>
                          </a:solidFill>
                        </a:rPr>
                        <a:t>Business</a:t>
                      </a:r>
                      <a:r>
                        <a:rPr lang="en-AU" b="1" baseline="0" dirty="0" smtClean="0">
                          <a:solidFill>
                            <a:srgbClr val="C00000"/>
                          </a:solidFill>
                        </a:rPr>
                        <a:t> Case </a:t>
                      </a:r>
                      <a:r>
                        <a:rPr lang="en-AU" baseline="0" dirty="0" smtClean="0">
                          <a:solidFill>
                            <a:schemeClr val="tx1"/>
                          </a:solidFill>
                        </a:rPr>
                        <a:t>for SDMX implementation. Covered in Starter Kit. </a:t>
                      </a:r>
                      <a:r>
                        <a:rPr lang="en-AU" b="1" baseline="0" dirty="0" smtClean="0">
                          <a:solidFill>
                            <a:srgbClr val="C00000"/>
                          </a:solidFill>
                        </a:rPr>
                        <a:t>Could be included in SDMX Checklist as well.</a:t>
                      </a:r>
                      <a:endParaRPr lang="en-AU" b="1" dirty="0">
                        <a:solidFill>
                          <a:srgbClr val="C0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b. Coming to grips with SDMX Information</a:t>
                      </a:r>
                      <a:r>
                        <a:rPr lang="en-AU" baseline="0" dirty="0" smtClean="0">
                          <a:solidFill>
                            <a:schemeClr val="tx1"/>
                          </a:solidFill>
                        </a:rPr>
                        <a:t> model</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r>
                        <a:rPr lang="en-AU" dirty="0" smtClean="0">
                          <a:solidFill>
                            <a:schemeClr val="tx1"/>
                          </a:solidFill>
                        </a:rPr>
                        <a:t>Provide </a:t>
                      </a:r>
                      <a:r>
                        <a:rPr lang="en-AU" b="1" dirty="0" smtClean="0">
                          <a:solidFill>
                            <a:srgbClr val="C00000"/>
                          </a:solidFill>
                        </a:rPr>
                        <a:t>further examples</a:t>
                      </a:r>
                      <a:r>
                        <a:rPr lang="en-AU" b="1" baseline="0" dirty="0" smtClean="0">
                          <a:solidFill>
                            <a:srgbClr val="C00000"/>
                          </a:solidFill>
                        </a:rPr>
                        <a:t> </a:t>
                      </a:r>
                      <a:r>
                        <a:rPr lang="en-AU" baseline="0" dirty="0" smtClean="0">
                          <a:solidFill>
                            <a:schemeClr val="tx1"/>
                          </a:solidFill>
                        </a:rPr>
                        <a:t>of national datasets expressed in terms of SDMX concepts, data structure and concept scheme</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c. Which Data</a:t>
                      </a:r>
                      <a:r>
                        <a:rPr lang="en-AU" baseline="0" dirty="0" smtClean="0">
                          <a:solidFill>
                            <a:schemeClr val="tx1"/>
                          </a:solidFill>
                        </a:rPr>
                        <a:t> Structure Definition (DSD) to use</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r>
                        <a:rPr lang="en-AU" dirty="0" smtClean="0">
                          <a:solidFill>
                            <a:schemeClr val="tx1"/>
                          </a:solidFill>
                        </a:rPr>
                        <a:t>Starter</a:t>
                      </a:r>
                      <a:r>
                        <a:rPr lang="en-AU" baseline="0" dirty="0" smtClean="0">
                          <a:solidFill>
                            <a:schemeClr val="tx1"/>
                          </a:solidFill>
                        </a:rPr>
                        <a:t> Kit provides some comparative information. Well covered in </a:t>
                      </a:r>
                      <a:r>
                        <a:rPr lang="en-AU" b="1" baseline="0" dirty="0" smtClean="0">
                          <a:solidFill>
                            <a:srgbClr val="C00000"/>
                          </a:solidFill>
                        </a:rPr>
                        <a:t>SDMX Modelling a Statistical Domain </a:t>
                      </a:r>
                      <a:r>
                        <a:rPr lang="en-AU" baseline="0" dirty="0" smtClean="0">
                          <a:solidFill>
                            <a:schemeClr val="tx1"/>
                          </a:solidFill>
                        </a:rPr>
                        <a:t>resource.</a:t>
                      </a:r>
                      <a:endParaRPr lang="en-AU" b="1" dirty="0">
                        <a:solidFill>
                          <a:srgbClr val="FF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d. Which implementation tools to use</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AU" dirty="0" smtClean="0">
                          <a:solidFill>
                            <a:schemeClr val="tx1"/>
                          </a:solidFill>
                        </a:rPr>
                        <a:t>Starter</a:t>
                      </a:r>
                      <a:r>
                        <a:rPr lang="en-AU" baseline="0" dirty="0" smtClean="0">
                          <a:solidFill>
                            <a:schemeClr val="tx1"/>
                          </a:solidFill>
                        </a:rPr>
                        <a:t> Kit provides some comparative information. </a:t>
                      </a:r>
                      <a:r>
                        <a:rPr lang="en-AU" b="1" baseline="0" dirty="0" smtClean="0">
                          <a:solidFill>
                            <a:srgbClr val="C00000"/>
                          </a:solidFill>
                        </a:rPr>
                        <a:t>More needed</a:t>
                      </a:r>
                      <a:endParaRPr lang="en-AU" b="1" dirty="0">
                        <a:solidFill>
                          <a:srgbClr val="C0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e. Placing data / metadata exchange scenarios in context of current national IT platform(s)</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AU" sz="1800" b="0" dirty="0" smtClean="0">
                          <a:solidFill>
                            <a:schemeClr val="tx1"/>
                          </a:solidFill>
                        </a:rPr>
                        <a:t>Provide information on how to</a:t>
                      </a:r>
                      <a:r>
                        <a:rPr lang="en-AU" sz="1800" b="0" baseline="0" dirty="0" smtClean="0">
                          <a:solidFill>
                            <a:schemeClr val="tx1"/>
                          </a:solidFill>
                        </a:rPr>
                        <a:t> assess relationship between </a:t>
                      </a:r>
                      <a:r>
                        <a:rPr lang="en-AU" sz="1800" b="0" dirty="0" smtClean="0">
                          <a:solidFill>
                            <a:schemeClr val="tx1"/>
                          </a:solidFill>
                        </a:rPr>
                        <a:t>current / future national IT platform(s) where data / metadata reside and various exchange</a:t>
                      </a:r>
                      <a:r>
                        <a:rPr lang="en-AU" sz="1800" b="0" baseline="0" dirty="0" smtClean="0">
                          <a:solidFill>
                            <a:schemeClr val="tx1"/>
                          </a:solidFill>
                        </a:rPr>
                        <a:t> scenarios. </a:t>
                      </a:r>
                      <a:r>
                        <a:rPr lang="en-AU" sz="1800" b="1" baseline="0" dirty="0" smtClean="0">
                          <a:solidFill>
                            <a:srgbClr val="C00000"/>
                          </a:solidFill>
                        </a:rPr>
                        <a:t>LINK TO OBJECTIVES</a:t>
                      </a:r>
                      <a:endParaRPr lang="en-AU" b="1" dirty="0">
                        <a:solidFill>
                          <a:srgbClr val="C0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f. Identifying pilot project modalities</a:t>
                      </a:r>
                      <a:endParaRPr lang="en-AU" b="1" dirty="0">
                        <a:solidFill>
                          <a:srgbClr val="FF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r>
                        <a:rPr lang="en-AU" dirty="0" smtClean="0">
                          <a:solidFill>
                            <a:schemeClr val="tx1"/>
                          </a:solidFill>
                        </a:rPr>
                        <a:t>Starter Kit outlines issues to be considered beforehand. These are key elements of implementation modalities. </a:t>
                      </a:r>
                      <a:r>
                        <a:rPr lang="en-AU" b="1" dirty="0" smtClean="0">
                          <a:solidFill>
                            <a:srgbClr val="C00000"/>
                          </a:solidFill>
                        </a:rPr>
                        <a:t>Emphasise</a:t>
                      </a:r>
                      <a:r>
                        <a:rPr lang="en-AU" b="1" baseline="0" dirty="0" smtClean="0">
                          <a:solidFill>
                            <a:srgbClr val="C00000"/>
                          </a:solidFill>
                        </a:rPr>
                        <a:t> </a:t>
                      </a:r>
                      <a:r>
                        <a:rPr lang="en-AU" b="1" dirty="0" smtClean="0">
                          <a:solidFill>
                            <a:srgbClr val="C00000"/>
                          </a:solidFill>
                        </a:rPr>
                        <a:t>benefits of a pilot. LEARNING</a:t>
                      </a:r>
                      <a:r>
                        <a:rPr lang="en-AU" b="1" baseline="0" dirty="0" smtClean="0">
                          <a:solidFill>
                            <a:srgbClr val="C00000"/>
                          </a:solidFill>
                        </a:rPr>
                        <a:t> BY DOING.</a:t>
                      </a:r>
                      <a:endParaRPr lang="en-AU" b="1" dirty="0">
                        <a:solidFill>
                          <a:srgbClr val="C0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just"/>
                      <a:r>
                        <a:rPr lang="en-AU" dirty="0" smtClean="0">
                          <a:solidFill>
                            <a:schemeClr val="tx1"/>
                          </a:solidFill>
                        </a:rPr>
                        <a:t>g. Skill development</a:t>
                      </a:r>
                      <a:endParaRPr lang="en-AU"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r>
                        <a:rPr lang="en-AU" dirty="0" smtClean="0">
                          <a:solidFill>
                            <a:schemeClr val="tx1"/>
                          </a:solidFill>
                        </a:rPr>
                        <a:t>Covered in Business Case. </a:t>
                      </a:r>
                      <a:r>
                        <a:rPr lang="en-AU" b="1" dirty="0" smtClean="0">
                          <a:solidFill>
                            <a:srgbClr val="C00000"/>
                          </a:solidFill>
                        </a:rPr>
                        <a:t>Could also be included in SDMX Implementation Checklist. Role</a:t>
                      </a:r>
                      <a:r>
                        <a:rPr lang="en-AU" b="1" baseline="0" dirty="0" smtClean="0">
                          <a:solidFill>
                            <a:srgbClr val="C00000"/>
                          </a:solidFill>
                        </a:rPr>
                        <a:t> of pilot project</a:t>
                      </a:r>
                      <a:endParaRPr lang="en-AU" b="1" dirty="0">
                        <a:solidFill>
                          <a:srgbClr val="C00000"/>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 name="TextBox 2"/>
          <p:cNvSpPr txBox="1"/>
          <p:nvPr/>
        </p:nvSpPr>
        <p:spPr>
          <a:xfrm>
            <a:off x="859971" y="6236688"/>
            <a:ext cx="10007278" cy="523220"/>
          </a:xfrm>
          <a:prstGeom prst="rect">
            <a:avLst/>
          </a:prstGeom>
          <a:noFill/>
        </p:spPr>
        <p:txBody>
          <a:bodyPr wrap="square" rtlCol="0">
            <a:spAutoFit/>
          </a:bodyPr>
          <a:lstStyle/>
          <a:p>
            <a:pPr algn="ctr"/>
            <a:r>
              <a:rPr lang="en-AU" sz="2800" b="1" dirty="0" smtClean="0">
                <a:solidFill>
                  <a:srgbClr val="C00000"/>
                </a:solidFill>
              </a:rPr>
              <a:t>Will now quickly discuss issues b. to </a:t>
            </a:r>
            <a:r>
              <a:rPr lang="en-AU" sz="2800" b="1" dirty="0">
                <a:solidFill>
                  <a:srgbClr val="C00000"/>
                </a:solidFill>
              </a:rPr>
              <a:t>g</a:t>
            </a:r>
            <a:r>
              <a:rPr lang="en-AU" sz="2800" b="1" dirty="0" smtClean="0">
                <a:solidFill>
                  <a:srgbClr val="C00000"/>
                </a:solidFill>
              </a:rPr>
              <a:t>.</a:t>
            </a:r>
            <a:endParaRPr lang="en-AU" sz="2800" b="1" dirty="0">
              <a:solidFill>
                <a:srgbClr val="C00000"/>
              </a:solidFill>
            </a:endParaRPr>
          </a:p>
        </p:txBody>
      </p:sp>
    </p:spTree>
    <p:extLst>
      <p:ext uri="{BB962C8B-B14F-4D97-AF65-F5344CB8AC3E}">
        <p14:creationId xmlns:p14="http://schemas.microsoft.com/office/powerpoint/2010/main" val="2329197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txBox="1">
            <a:spLocks/>
          </p:cNvSpPr>
          <p:nvPr/>
        </p:nvSpPr>
        <p:spPr>
          <a:xfrm>
            <a:off x="104172" y="132886"/>
            <a:ext cx="12087828" cy="868764"/>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b="1" dirty="0" smtClean="0"/>
              <a:t/>
            </a:r>
            <a:br>
              <a:rPr lang="en-AU" b="1" dirty="0" smtClean="0"/>
            </a:br>
            <a:r>
              <a:rPr lang="en-AU" sz="5900" b="1" dirty="0" smtClean="0">
                <a:solidFill>
                  <a:srgbClr val="3906BA"/>
                </a:solidFill>
              </a:rPr>
              <a:t>5b. COMING </a:t>
            </a:r>
            <a:r>
              <a:rPr lang="en-AU" sz="5900" b="1" dirty="0">
                <a:solidFill>
                  <a:srgbClr val="3906BA"/>
                </a:solidFill>
              </a:rPr>
              <a:t>TO GRIPS WITH SDMX INFORMATION MODEL</a:t>
            </a:r>
            <a:endParaRPr lang="en-AU" sz="5900" dirty="0">
              <a:solidFill>
                <a:srgbClr val="3906BA"/>
              </a:solidFill>
            </a:endParaRPr>
          </a:p>
        </p:txBody>
      </p:sp>
      <p:pic>
        <p:nvPicPr>
          <p:cNvPr id="3" name="Picture 2"/>
          <p:cNvPicPr/>
          <p:nvPr/>
        </p:nvPicPr>
        <p:blipFill>
          <a:blip r:embed="rId2"/>
          <a:stretch>
            <a:fillRect/>
          </a:stretch>
        </p:blipFill>
        <p:spPr>
          <a:xfrm>
            <a:off x="5996595" y="1747604"/>
            <a:ext cx="5731510" cy="3223895"/>
          </a:xfrm>
          <a:prstGeom prst="rect">
            <a:avLst/>
          </a:prstGeom>
          <a:ln w="19050">
            <a:solidFill>
              <a:schemeClr val="tx1"/>
            </a:solidFill>
          </a:ln>
        </p:spPr>
      </p:pic>
      <p:sp>
        <p:nvSpPr>
          <p:cNvPr id="4" name="TextBox 3"/>
          <p:cNvSpPr txBox="1"/>
          <p:nvPr/>
        </p:nvSpPr>
        <p:spPr>
          <a:xfrm>
            <a:off x="451413" y="1001650"/>
            <a:ext cx="5163217" cy="5262979"/>
          </a:xfrm>
          <a:prstGeom prst="rect">
            <a:avLst/>
          </a:prstGeom>
          <a:noFill/>
        </p:spPr>
        <p:txBody>
          <a:bodyPr wrap="square" rtlCol="0">
            <a:spAutoFit/>
          </a:bodyPr>
          <a:lstStyle/>
          <a:p>
            <a:pPr marL="457200" indent="-457200">
              <a:buFont typeface="Arial" panose="020B0604020202020204" pitchFamily="34" charset="0"/>
              <a:buChar char="•"/>
            </a:pPr>
            <a:r>
              <a:rPr lang="en-AU" sz="2400" dirty="0" smtClean="0"/>
              <a:t>Coming to grips with SDMX-IM can be tricky</a:t>
            </a:r>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dirty="0" smtClean="0"/>
              <a:t>Especially for non-IT experts</a:t>
            </a:r>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dirty="0" smtClean="0"/>
              <a:t>Number of SDMX terms / concepts, artefacts</a:t>
            </a:r>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dirty="0" smtClean="0"/>
              <a:t>Need to relate national tables, datasets, data flows to SDMX concepts, </a:t>
            </a:r>
            <a:r>
              <a:rPr lang="en-AU" sz="2400" dirty="0" err="1" smtClean="0"/>
              <a:t>etc</a:t>
            </a:r>
            <a:endParaRPr lang="en-AU" sz="2400" dirty="0" smtClean="0"/>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b="1" dirty="0" smtClean="0">
                <a:solidFill>
                  <a:srgbClr val="C00000"/>
                </a:solidFill>
              </a:rPr>
              <a:t>Provide lots of examples in better documentation</a:t>
            </a:r>
            <a:endParaRPr lang="en-AU" sz="2400" b="1" dirty="0">
              <a:solidFill>
                <a:srgbClr val="C00000"/>
              </a:solidFill>
            </a:endParaRPr>
          </a:p>
        </p:txBody>
      </p:sp>
    </p:spTree>
    <p:extLst>
      <p:ext uri="{BB962C8B-B14F-4D97-AF65-F5344CB8AC3E}">
        <p14:creationId xmlns:p14="http://schemas.microsoft.com/office/powerpoint/2010/main" val="41874507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p:cNvPicPr/>
          <p:nvPr/>
        </p:nvPicPr>
        <p:blipFill>
          <a:blip r:embed="rId3"/>
          <a:srcRect/>
          <a:stretch>
            <a:fillRect/>
          </a:stretch>
        </p:blipFill>
        <p:spPr bwMode="auto">
          <a:xfrm>
            <a:off x="6604115" y="825086"/>
            <a:ext cx="5016984" cy="3334520"/>
          </a:xfrm>
          <a:prstGeom prst="rect">
            <a:avLst/>
          </a:prstGeom>
          <a:noFill/>
          <a:ln w="9525">
            <a:noFill/>
            <a:miter lim="800000"/>
            <a:headEnd/>
            <a:tailEnd/>
          </a:ln>
          <a:effectLst/>
        </p:spPr>
      </p:pic>
      <p:pic>
        <p:nvPicPr>
          <p:cNvPr id="3" name="Content Placeholder 3"/>
          <p:cNvPicPr>
            <a:picLocks/>
          </p:cNvPicPr>
          <p:nvPr/>
        </p:nvPicPr>
        <p:blipFill>
          <a:blip r:embed="rId4"/>
          <a:srcRect/>
          <a:stretch>
            <a:fillRect/>
          </a:stretch>
        </p:blipFill>
        <p:spPr bwMode="auto">
          <a:xfrm>
            <a:off x="240933" y="755099"/>
            <a:ext cx="5220182" cy="3474495"/>
          </a:xfrm>
          <a:prstGeom prst="rect">
            <a:avLst/>
          </a:prstGeom>
          <a:noFill/>
          <a:ln w="19050">
            <a:solidFill>
              <a:schemeClr val="tx1"/>
            </a:solidFill>
            <a:miter lim="800000"/>
            <a:headEnd/>
            <a:tailEnd/>
          </a:ln>
          <a:effectLst/>
        </p:spPr>
      </p:pic>
      <p:sp>
        <p:nvSpPr>
          <p:cNvPr id="4" name="Right Arrow 3"/>
          <p:cNvSpPr/>
          <p:nvPr/>
        </p:nvSpPr>
        <p:spPr>
          <a:xfrm>
            <a:off x="5634253" y="2219296"/>
            <a:ext cx="876300" cy="5461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240932" y="4981585"/>
            <a:ext cx="11733353" cy="1323439"/>
          </a:xfrm>
          <a:prstGeom prst="rect">
            <a:avLst/>
          </a:prstGeom>
          <a:noFill/>
        </p:spPr>
        <p:txBody>
          <a:bodyPr wrap="square" rtlCol="0">
            <a:spAutoFit/>
          </a:bodyPr>
          <a:lstStyle/>
          <a:p>
            <a:r>
              <a:rPr lang="en-AU" sz="2000" b="1" dirty="0" smtClean="0">
                <a:solidFill>
                  <a:srgbClr val="C00000"/>
                </a:solidFill>
              </a:rPr>
              <a:t>Provide more examples of national datasets expressed in terms of the SDMX data structures, concept schemes</a:t>
            </a:r>
          </a:p>
          <a:p>
            <a:pPr marL="285750" indent="-285750">
              <a:buFont typeface="Arial" panose="020B0604020202020204" pitchFamily="34" charset="0"/>
              <a:buChar char="•"/>
            </a:pPr>
            <a:endParaRPr lang="en-AU" sz="2000" dirty="0" smtClean="0"/>
          </a:p>
          <a:p>
            <a:endParaRPr lang="en-AU" sz="2000" dirty="0"/>
          </a:p>
        </p:txBody>
      </p:sp>
      <p:sp>
        <p:nvSpPr>
          <p:cNvPr id="7" name="TextBox 6"/>
          <p:cNvSpPr txBox="1"/>
          <p:nvPr/>
        </p:nvSpPr>
        <p:spPr>
          <a:xfrm>
            <a:off x="10857849" y="4306940"/>
            <a:ext cx="1240042" cy="276999"/>
          </a:xfrm>
          <a:prstGeom prst="rect">
            <a:avLst/>
          </a:prstGeom>
          <a:noFill/>
        </p:spPr>
        <p:txBody>
          <a:bodyPr wrap="square" rtlCol="0">
            <a:spAutoFit/>
          </a:bodyPr>
          <a:lstStyle/>
          <a:p>
            <a:r>
              <a:rPr lang="en-AU" sz="1200" dirty="0" smtClean="0"/>
              <a:t>Source:  Eurostat</a:t>
            </a:r>
            <a:endParaRPr lang="en-AU" sz="1200" dirty="0"/>
          </a:p>
        </p:txBody>
      </p:sp>
    </p:spTree>
    <p:extLst>
      <p:ext uri="{BB962C8B-B14F-4D97-AF65-F5344CB8AC3E}">
        <p14:creationId xmlns:p14="http://schemas.microsoft.com/office/powerpoint/2010/main" val="8452710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txBox="1">
            <a:spLocks/>
          </p:cNvSpPr>
          <p:nvPr/>
        </p:nvSpPr>
        <p:spPr>
          <a:xfrm>
            <a:off x="104172" y="-95714"/>
            <a:ext cx="12087828" cy="868764"/>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b="1" dirty="0" smtClean="0"/>
              <a:t/>
            </a:r>
            <a:br>
              <a:rPr lang="en-AU" b="1" dirty="0" smtClean="0"/>
            </a:br>
            <a:r>
              <a:rPr lang="en-AU" sz="5900" b="1" dirty="0" smtClean="0">
                <a:solidFill>
                  <a:srgbClr val="3906BA"/>
                </a:solidFill>
              </a:rPr>
              <a:t>5c. WHICH DATA STRUCTURE DEFINITION TO USE</a:t>
            </a:r>
            <a:endParaRPr lang="en-AU" sz="5900" dirty="0">
              <a:solidFill>
                <a:srgbClr val="3906BA"/>
              </a:solidFill>
            </a:endParaRPr>
          </a:p>
        </p:txBody>
      </p:sp>
      <p:sp>
        <p:nvSpPr>
          <p:cNvPr id="4" name="TextBox 3"/>
          <p:cNvSpPr txBox="1"/>
          <p:nvPr/>
        </p:nvSpPr>
        <p:spPr>
          <a:xfrm>
            <a:off x="462299" y="1121394"/>
            <a:ext cx="6341273" cy="5262979"/>
          </a:xfrm>
          <a:prstGeom prst="rect">
            <a:avLst/>
          </a:prstGeom>
          <a:noFill/>
        </p:spPr>
        <p:txBody>
          <a:bodyPr wrap="square" rtlCol="0">
            <a:spAutoFit/>
          </a:bodyPr>
          <a:lstStyle/>
          <a:p>
            <a:pPr marL="457200" indent="-457200">
              <a:buFont typeface="Arial" panose="020B0604020202020204" pitchFamily="34" charset="0"/>
              <a:buChar char="•"/>
            </a:pPr>
            <a:r>
              <a:rPr lang="en-AU" sz="2400" dirty="0" smtClean="0"/>
              <a:t>Choice between global, local, shared DSDs &amp; between single and multi-domain DSDs</a:t>
            </a:r>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dirty="0" smtClean="0"/>
              <a:t>Existing DSDs outlined in  Starter Kit. </a:t>
            </a:r>
            <a:r>
              <a:rPr lang="en-AU" sz="2400" b="1" dirty="0" smtClean="0">
                <a:solidFill>
                  <a:srgbClr val="C00000"/>
                </a:solidFill>
              </a:rPr>
              <a:t>Not complete</a:t>
            </a:r>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dirty="0" smtClean="0"/>
              <a:t>Global DSDs accessed via SDMX Global Registry. Shared DSDs accessed via other SDMX registries (e.g. Eurostat, IMF, </a:t>
            </a:r>
            <a:r>
              <a:rPr lang="en-AU" sz="2400" dirty="0" err="1" smtClean="0"/>
              <a:t>etc</a:t>
            </a:r>
            <a:r>
              <a:rPr lang="en-AU" sz="2400" b="1" dirty="0" smtClean="0">
                <a:solidFill>
                  <a:srgbClr val="C00000"/>
                </a:solidFill>
              </a:rPr>
              <a:t>). No one-stop shop</a:t>
            </a:r>
          </a:p>
          <a:p>
            <a:pPr marL="457200" indent="-457200">
              <a:buFont typeface="Arial" panose="020B0604020202020204" pitchFamily="34" charset="0"/>
              <a:buChar char="•"/>
            </a:pPr>
            <a:endParaRPr lang="en-AU" sz="2400" dirty="0"/>
          </a:p>
          <a:p>
            <a:pPr marL="457200" indent="-457200">
              <a:buFont typeface="Arial" panose="020B0604020202020204" pitchFamily="34" charset="0"/>
              <a:buChar char="•"/>
            </a:pPr>
            <a:r>
              <a:rPr lang="en-AU" sz="2400" dirty="0" smtClean="0"/>
              <a:t>Criteria for selection of appropriate DSD – </a:t>
            </a:r>
            <a:r>
              <a:rPr lang="en-AU" sz="2400" b="1" dirty="0" smtClean="0">
                <a:solidFill>
                  <a:srgbClr val="C00000"/>
                </a:solidFill>
              </a:rPr>
              <a:t>refer resource Modelling a Statistical Domain for Data Exchange</a:t>
            </a:r>
            <a:endParaRPr lang="en-AU" sz="2400" b="1" dirty="0">
              <a:solidFill>
                <a:srgbClr val="C00000"/>
              </a:solidFill>
            </a:endParaRPr>
          </a:p>
        </p:txBody>
      </p:sp>
      <p:graphicFrame>
        <p:nvGraphicFramePr>
          <p:cNvPr id="5" name="Content Placeholder 3"/>
          <p:cNvGraphicFramePr>
            <a:graphicFrameLocks/>
          </p:cNvGraphicFramePr>
          <p:nvPr>
            <p:extLst>
              <p:ext uri="{D42A27DB-BD31-4B8C-83A1-F6EECF244321}">
                <p14:modId xmlns:p14="http://schemas.microsoft.com/office/powerpoint/2010/main" val="3311574939"/>
              </p:ext>
            </p:extLst>
          </p:nvPr>
        </p:nvGraphicFramePr>
        <p:xfrm>
          <a:off x="6923314" y="915128"/>
          <a:ext cx="4929393" cy="5675510"/>
        </p:xfrm>
        <a:graphic>
          <a:graphicData uri="http://schemas.openxmlformats.org/drawingml/2006/table">
            <a:tbl>
              <a:tblPr firstRow="1" firstCol="1" bandRow="1" bandCol="1">
                <a:tableStyleId>{5C22544A-7EE6-4342-B048-85BDC9FD1C3A}</a:tableStyleId>
              </a:tblPr>
              <a:tblGrid>
                <a:gridCol w="1004388"/>
                <a:gridCol w="463403"/>
                <a:gridCol w="393127"/>
                <a:gridCol w="591430"/>
                <a:gridCol w="493322"/>
                <a:gridCol w="1346024"/>
                <a:gridCol w="637699"/>
              </a:tblGrid>
              <a:tr h="178359">
                <a:tc>
                  <a:txBody>
                    <a:bodyPr/>
                    <a:lstStyle/>
                    <a:p>
                      <a:pPr algn="ctr">
                        <a:lnSpc>
                          <a:spcPct val="107000"/>
                        </a:lnSpc>
                        <a:spcAft>
                          <a:spcPts val="0"/>
                        </a:spcAft>
                      </a:pPr>
                      <a:r>
                        <a:rPr lang="en-AU" sz="600" dirty="0">
                          <a:effectLst/>
                        </a:rPr>
                        <a:t>DSD Title</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lnSpc>
                          <a:spcPct val="107000"/>
                        </a:lnSpc>
                        <a:spcAft>
                          <a:spcPts val="0"/>
                        </a:spcAft>
                      </a:pPr>
                      <a:r>
                        <a:rPr lang="en-AU" sz="600" dirty="0">
                          <a:effectLst/>
                        </a:rPr>
                        <a:t>Maintenance agency</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T w="19050" cap="flat" cmpd="sng" algn="ctr">
                      <a:solidFill>
                        <a:schemeClr val="tx1"/>
                      </a:solidFill>
                      <a:prstDash val="solid"/>
                      <a:round/>
                      <a:headEnd type="none" w="med" len="med"/>
                      <a:tailEnd type="none" w="med" len="med"/>
                    </a:lnT>
                  </a:tcPr>
                </a:tc>
                <a:tc>
                  <a:txBody>
                    <a:bodyPr/>
                    <a:lstStyle/>
                    <a:p>
                      <a:pPr algn="ctr">
                        <a:lnSpc>
                          <a:spcPct val="107000"/>
                        </a:lnSpc>
                        <a:spcAft>
                          <a:spcPts val="0"/>
                        </a:spcAft>
                      </a:pPr>
                      <a:r>
                        <a:rPr lang="en-AU" sz="600">
                          <a:effectLst/>
                        </a:rPr>
                        <a:t>Nature of DSD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T w="19050" cap="flat" cmpd="sng" algn="ctr">
                      <a:solidFill>
                        <a:schemeClr val="tx1"/>
                      </a:solidFill>
                      <a:prstDash val="solid"/>
                      <a:round/>
                      <a:headEnd type="none" w="med" len="med"/>
                      <a:tailEnd type="none" w="med" len="med"/>
                    </a:lnT>
                  </a:tcPr>
                </a:tc>
                <a:tc>
                  <a:txBody>
                    <a:bodyPr/>
                    <a:lstStyle/>
                    <a:p>
                      <a:pPr algn="ctr">
                        <a:lnSpc>
                          <a:spcPct val="107000"/>
                        </a:lnSpc>
                        <a:spcAft>
                          <a:spcPts val="0"/>
                        </a:spcAft>
                      </a:pPr>
                      <a:r>
                        <a:rPr lang="en-AU" sz="600">
                          <a:effectLst/>
                        </a:rPr>
                        <a:t>Domain specific / 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T w="19050" cap="flat" cmpd="sng" algn="ctr">
                      <a:solidFill>
                        <a:schemeClr val="tx1"/>
                      </a:solidFill>
                      <a:prstDash val="solid"/>
                      <a:round/>
                      <a:headEnd type="none" w="med" len="med"/>
                      <a:tailEnd type="none" w="med" len="med"/>
                    </a:lnT>
                  </a:tcPr>
                </a:tc>
                <a:tc>
                  <a:txBody>
                    <a:bodyPr/>
                    <a:lstStyle/>
                    <a:p>
                      <a:pPr algn="ctr">
                        <a:lnSpc>
                          <a:spcPct val="107000"/>
                        </a:lnSpc>
                        <a:spcAft>
                          <a:spcPts val="0"/>
                        </a:spcAft>
                      </a:pPr>
                      <a:r>
                        <a:rPr lang="en-AU" sz="600">
                          <a:effectLst/>
                        </a:rPr>
                        <a:t>Current status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T w="19050" cap="flat" cmpd="sng" algn="ctr">
                      <a:solidFill>
                        <a:schemeClr val="tx1"/>
                      </a:solidFill>
                      <a:prstDash val="solid"/>
                      <a:round/>
                      <a:headEnd type="none" w="med" len="med"/>
                      <a:tailEnd type="none" w="med" len="med"/>
                    </a:lnT>
                  </a:tcPr>
                </a:tc>
                <a:tc>
                  <a:txBody>
                    <a:bodyPr/>
                    <a:lstStyle/>
                    <a:p>
                      <a:pPr algn="ctr">
                        <a:lnSpc>
                          <a:spcPct val="107000"/>
                        </a:lnSpc>
                        <a:spcAft>
                          <a:spcPts val="0"/>
                        </a:spcAft>
                      </a:pPr>
                      <a:r>
                        <a:rPr lang="en-AU" sz="600">
                          <a:effectLst/>
                        </a:rPr>
                        <a:t>Data coverage</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T w="19050" cap="flat" cmpd="sng" algn="ctr">
                      <a:solidFill>
                        <a:schemeClr val="tx1"/>
                      </a:solidFill>
                      <a:prstDash val="solid"/>
                      <a:round/>
                      <a:headEnd type="none" w="med" len="med"/>
                      <a:tailEnd type="none" w="med" len="med"/>
                    </a:lnT>
                  </a:tcPr>
                </a:tc>
                <a:tc>
                  <a:txBody>
                    <a:bodyPr/>
                    <a:lstStyle/>
                    <a:p>
                      <a:pPr algn="ctr">
                        <a:lnSpc>
                          <a:spcPct val="107000"/>
                        </a:lnSpc>
                        <a:spcAft>
                          <a:spcPts val="0"/>
                        </a:spcAft>
                      </a:pPr>
                      <a:r>
                        <a:rPr lang="en-AU" sz="600">
                          <a:effectLst/>
                        </a:rPr>
                        <a:t>No. of dimensions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r>
              <a:tr h="89179">
                <a:tc>
                  <a:txBody>
                    <a:bodyPr/>
                    <a:lstStyle/>
                    <a:p>
                      <a:pPr algn="just">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just">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tabLst>
                          <a:tab pos="845820" algn="l"/>
                        </a:tabLs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445896">
                <a:tc>
                  <a:txBody>
                    <a:bodyPr/>
                    <a:lstStyle/>
                    <a:p>
                      <a:pPr algn="just">
                        <a:lnSpc>
                          <a:spcPct val="107000"/>
                        </a:lnSpc>
                        <a:spcAft>
                          <a:spcPts val="0"/>
                        </a:spcAft>
                      </a:pPr>
                      <a:r>
                        <a:rPr lang="en-AU" sz="600">
                          <a:effectLst/>
                        </a:rPr>
                        <a:t>Balance of Payments (BOP)</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IMF</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global</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Domain specific</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Operational</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Balance of payments, external reserves, international investment position (IIP), co-ordinated portfolio investment survey (CPIS), co-ordinated direct investment survey (CDIS)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16</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178359">
                <a:tc>
                  <a:txBody>
                    <a:bodyPr/>
                    <a:lstStyle/>
                    <a:p>
                      <a:pPr algn="just">
                        <a:lnSpc>
                          <a:spcPct val="107000"/>
                        </a:lnSpc>
                        <a:spcAft>
                          <a:spcPts val="0"/>
                        </a:spcAft>
                      </a:pPr>
                      <a:r>
                        <a:rPr lang="en-AU" sz="600">
                          <a:effectLst/>
                        </a:rPr>
                        <a:t>National Accounts (NA) [30 September 2013]</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Eurostat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Operational</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26</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89179">
                <a:tc>
                  <a:txBody>
                    <a:bodyPr/>
                    <a:lstStyle/>
                    <a:p>
                      <a:pPr algn="just">
                        <a:lnSpc>
                          <a:spcPct val="107000"/>
                        </a:lnSpc>
                        <a:spcAft>
                          <a:spcPts val="0"/>
                        </a:spcAft>
                      </a:pPr>
                      <a:r>
                        <a:rPr lang="en-AU" sz="600">
                          <a:effectLst/>
                        </a:rPr>
                        <a:t>Foreign Direct Investment (FDI)</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OECD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18</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178359">
                <a:tc>
                  <a:txBody>
                    <a:bodyPr/>
                    <a:lstStyle/>
                    <a:p>
                      <a:pPr algn="just">
                        <a:lnSpc>
                          <a:spcPct val="107000"/>
                        </a:lnSpc>
                        <a:spcAft>
                          <a:spcPts val="0"/>
                        </a:spcAft>
                      </a:pPr>
                      <a:r>
                        <a:rPr lang="en-AU" sz="600">
                          <a:effectLst/>
                        </a:rPr>
                        <a:t>Government Finance Statistics (GFS)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IMF</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9</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89179">
                <a:tc>
                  <a:txBody>
                    <a:bodyPr/>
                    <a:lstStyle/>
                    <a:p>
                      <a:pPr algn="just">
                        <a:lnSpc>
                          <a:spcPct val="107000"/>
                        </a:lnSpc>
                        <a:spcAft>
                          <a:spcPts val="0"/>
                        </a:spcAft>
                      </a:pPr>
                      <a:r>
                        <a:rPr lang="en-AU" sz="600">
                          <a:effectLst/>
                        </a:rPr>
                        <a:t>MDGs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UNSD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12</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356717">
                <a:tc>
                  <a:txBody>
                    <a:bodyPr/>
                    <a:lstStyle/>
                    <a:p>
                      <a:pPr algn="just">
                        <a:lnSpc>
                          <a:spcPct val="107000"/>
                        </a:lnSpc>
                        <a:spcAft>
                          <a:spcPts val="0"/>
                        </a:spcAft>
                      </a:pPr>
                      <a:r>
                        <a:rPr lang="en-AU" sz="600">
                          <a:effectLst/>
                        </a:rPr>
                        <a:t>Debt Reporting by Developing Countries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dirty="0">
                          <a:effectLst/>
                        </a:rPr>
                        <a:t>World Bank</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dirty="0">
                          <a:effectLst/>
                        </a:rPr>
                        <a:t>DSD developed jointly with COMSEC and UNCTAD. External debt and selected foreign assets from creditor, debtor and market sources and institutions</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17</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445896">
                <a:tc>
                  <a:txBody>
                    <a:bodyPr/>
                    <a:lstStyle/>
                    <a:p>
                      <a:pPr algn="just">
                        <a:lnSpc>
                          <a:spcPct val="107000"/>
                        </a:lnSpc>
                        <a:spcAft>
                          <a:spcPts val="0"/>
                        </a:spcAft>
                      </a:pPr>
                      <a:r>
                        <a:rPr lang="en-AU" sz="600">
                          <a:effectLst/>
                        </a:rPr>
                        <a:t>R&amp;D statistics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UNESCO*</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Under development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dirty="0">
                          <a:effectLst/>
                        </a:rPr>
                        <a:t>Concept scheme covers government budget appropriations or outlays for research and development (GBAORD) and R&amp;D statistics. DSD is being developed in cooperation with Eurostat and the OECD.</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445896">
                <a:tc>
                  <a:txBody>
                    <a:bodyPr/>
                    <a:lstStyle/>
                    <a:p>
                      <a:pPr algn="just">
                        <a:lnSpc>
                          <a:spcPct val="107000"/>
                        </a:lnSpc>
                        <a:spcAft>
                          <a:spcPts val="0"/>
                        </a:spcAft>
                      </a:pPr>
                      <a:r>
                        <a:rPr lang="en-AU" sz="600">
                          <a:effectLst/>
                        </a:rPr>
                        <a:t>Education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UNESCO*</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Under development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dirty="0">
                          <a:effectLst/>
                        </a:rPr>
                        <a:t>Concept scheme created covers the whole of ISCED 2011. DSD is being developed in cooperation with Eurostat and the OECD. The maintenance agency is still to be identified.</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535075">
                <a:tc>
                  <a:txBody>
                    <a:bodyPr/>
                    <a:lstStyle/>
                    <a:p>
                      <a:pPr algn="just">
                        <a:lnSpc>
                          <a:spcPct val="107000"/>
                        </a:lnSpc>
                        <a:spcAft>
                          <a:spcPts val="0"/>
                        </a:spcAft>
                      </a:pPr>
                      <a:r>
                        <a:rPr lang="en-AU" sz="600">
                          <a:effectLst/>
                        </a:rPr>
                        <a:t>International merchandise trade</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dirty="0">
                          <a:effectLst/>
                        </a:rPr>
                        <a:t>UNSD</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global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Under </a:t>
                      </a:r>
                      <a:endParaRPr lang="en-AU" sz="700">
                        <a:effectLst/>
                      </a:endParaRPr>
                    </a:p>
                    <a:p>
                      <a:pPr algn="ctr">
                        <a:lnSpc>
                          <a:spcPct val="107000"/>
                        </a:lnSpc>
                        <a:spcAft>
                          <a:spcPts val="0"/>
                        </a:spcAft>
                      </a:pPr>
                      <a:r>
                        <a:rPr lang="en-AU" sz="600">
                          <a:effectLst/>
                        </a:rPr>
                        <a:t>development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dirty="0">
                          <a:effectLst/>
                        </a:rPr>
                        <a:t>Concept scheme covers the whole domain, 42 concepts in total. DSD developed in cooperation with the OECD, United Nations and Eurostat. The maintenance agency is still to be identified. Expected to be finalised in 2015.</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26</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89179">
                <a:tc>
                  <a:txBody>
                    <a:bodyPr/>
                    <a:lstStyle/>
                    <a:p>
                      <a:pPr algn="just">
                        <a:lnSpc>
                          <a:spcPct val="107000"/>
                        </a:lnSpc>
                        <a:spcAft>
                          <a:spcPts val="0"/>
                        </a:spcAft>
                      </a:pPr>
                      <a:r>
                        <a:rPr lang="en-AU" sz="600">
                          <a:effectLst/>
                        </a:rPr>
                        <a:t>Eco-Fin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IMF</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shared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Used for SDDS Plus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5</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267537">
                <a:tc>
                  <a:txBody>
                    <a:bodyPr/>
                    <a:lstStyle/>
                    <a:p>
                      <a:pPr algn="just">
                        <a:lnSpc>
                          <a:spcPct val="107000"/>
                        </a:lnSpc>
                        <a:spcAft>
                          <a:spcPts val="0"/>
                        </a:spcAft>
                      </a:pPr>
                      <a:r>
                        <a:rPr lang="en-AU" sz="600">
                          <a:effectLst/>
                        </a:rPr>
                        <a:t>Fisheries statistics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Eurostat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dirty="0">
                          <a:effectLst/>
                        </a:rPr>
                        <a:t>Includes catch, landings and aquaculture statistics. DSDs are available on the Euro SDMX Registry.</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89179">
                <a:tc>
                  <a:txBody>
                    <a:bodyPr/>
                    <a:lstStyle/>
                    <a:p>
                      <a:pPr algn="just">
                        <a:lnSpc>
                          <a:spcPct val="107000"/>
                        </a:lnSpc>
                        <a:spcAft>
                          <a:spcPts val="0"/>
                        </a:spcAft>
                      </a:pPr>
                      <a:r>
                        <a:rPr lang="en-AU" sz="600">
                          <a:effectLst/>
                        </a:rPr>
                        <a:t>UN CountryData</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UNSD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9</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178359">
                <a:tc>
                  <a:txBody>
                    <a:bodyPr/>
                    <a:lstStyle/>
                    <a:p>
                      <a:pPr algn="just">
                        <a:lnSpc>
                          <a:spcPct val="107000"/>
                        </a:lnSpc>
                        <a:spcAft>
                          <a:spcPts val="0"/>
                        </a:spcAft>
                      </a:pPr>
                      <a:r>
                        <a:rPr lang="en-AU" sz="600">
                          <a:effectLst/>
                        </a:rPr>
                        <a:t>Culture statistics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UNESCO</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Under development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178359">
                <a:tc>
                  <a:txBody>
                    <a:bodyPr/>
                    <a:lstStyle/>
                    <a:p>
                      <a:pPr algn="just">
                        <a:lnSpc>
                          <a:spcPct val="107000"/>
                        </a:lnSpc>
                        <a:spcAft>
                          <a:spcPts val="0"/>
                        </a:spcAft>
                      </a:pPr>
                      <a:r>
                        <a:rPr lang="en-AU" sz="600">
                          <a:effectLst/>
                        </a:rPr>
                        <a:t>ICT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UNESCO</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Under development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178359">
                <a:tc>
                  <a:txBody>
                    <a:bodyPr/>
                    <a:lstStyle/>
                    <a:p>
                      <a:pPr algn="just">
                        <a:lnSpc>
                          <a:spcPct val="107000"/>
                        </a:lnSpc>
                        <a:spcAft>
                          <a:spcPts val="0"/>
                        </a:spcAft>
                      </a:pPr>
                      <a:r>
                        <a:rPr lang="en-AU" sz="600">
                          <a:effectLst/>
                        </a:rPr>
                        <a:t>Communications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UNESCO</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Domain specific</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Under development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178359">
                <a:tc>
                  <a:txBody>
                    <a:bodyPr/>
                    <a:lstStyle/>
                    <a:p>
                      <a:pPr algn="just">
                        <a:lnSpc>
                          <a:spcPct val="107000"/>
                        </a:lnSpc>
                        <a:spcAft>
                          <a:spcPts val="0"/>
                        </a:spcAft>
                      </a:pPr>
                      <a:r>
                        <a:rPr lang="en-AU" sz="600">
                          <a:effectLst/>
                        </a:rPr>
                        <a:t>National Statistics Data Page for SDDS Plus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IMF</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267537">
                <a:tc>
                  <a:txBody>
                    <a:bodyPr/>
                    <a:lstStyle/>
                    <a:p>
                      <a:pPr algn="just">
                        <a:lnSpc>
                          <a:spcPct val="107000"/>
                        </a:lnSpc>
                        <a:spcAft>
                          <a:spcPts val="0"/>
                        </a:spcAft>
                      </a:pPr>
                      <a:r>
                        <a:rPr lang="en-AU" sz="600">
                          <a:effectLst/>
                        </a:rPr>
                        <a:t>Short-term Economic Indicators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OECD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Comprises two DSDs for: short-term indicators (prices, real indicators, etc); infra-annual labour indicators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89179">
                <a:tc>
                  <a:txBody>
                    <a:bodyPr/>
                    <a:lstStyle/>
                    <a:p>
                      <a:pPr algn="just">
                        <a:lnSpc>
                          <a:spcPct val="107000"/>
                        </a:lnSpc>
                        <a:spcAft>
                          <a:spcPts val="0"/>
                        </a:spcAft>
                      </a:pPr>
                      <a:r>
                        <a:rPr lang="en-AU" sz="600">
                          <a:effectLst/>
                        </a:rPr>
                        <a:t>Labour force statistics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tcPr>
                </a:tc>
                <a:tc>
                  <a:txBody>
                    <a:bodyPr/>
                    <a:lstStyle/>
                    <a:p>
                      <a:pPr algn="ctr">
                        <a:lnSpc>
                          <a:spcPct val="107000"/>
                        </a:lnSpc>
                        <a:spcAft>
                          <a:spcPts val="0"/>
                        </a:spcAft>
                      </a:pPr>
                      <a:r>
                        <a:rPr lang="en-AU" sz="600">
                          <a:effectLst/>
                        </a:rPr>
                        <a:t>ILO</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local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Multi-domain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a:effectLst/>
                        </a:rPr>
                        <a:t>Operational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just">
                        <a:lnSpc>
                          <a:spcPct val="107000"/>
                        </a:lnSpc>
                        <a:spcAft>
                          <a:spcPts val="0"/>
                        </a:spcAft>
                      </a:pPr>
                      <a:r>
                        <a:rPr lang="en-AU" sz="600">
                          <a:effectLst/>
                        </a:rPr>
                        <a:t>Comprises two separate DSDs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tcPr>
                </a:tc>
              </a:tr>
              <a:tr h="89179">
                <a:tc>
                  <a:txBody>
                    <a:bodyPr/>
                    <a:lstStyle/>
                    <a:p>
                      <a:pPr algn="just">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B w="1905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B w="1905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B w="1905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B w="1905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AU" sz="6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B w="1905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AU" sz="6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3127" marR="43127" marT="0" marB="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73070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23598" y="321897"/>
            <a:ext cx="10515600" cy="921998"/>
          </a:xfrm>
        </p:spPr>
        <p:txBody>
          <a:bodyPr>
            <a:normAutofit fontScale="90000"/>
          </a:bodyPr>
          <a:lstStyle/>
          <a:p>
            <a:pPr algn="ctr"/>
            <a:r>
              <a:rPr lang="en-AU" b="1" dirty="0" smtClean="0">
                <a:solidFill>
                  <a:srgbClr val="3906BA"/>
                </a:solidFill>
              </a:rPr>
              <a:t>5d. SDMX IMPLEMENTATION TOOLS</a:t>
            </a:r>
            <a:r>
              <a:rPr lang="en-AU" dirty="0" smtClean="0"/>
              <a:t/>
            </a:r>
            <a:br>
              <a:rPr lang="en-AU" dirty="0" smtClean="0"/>
            </a:br>
            <a:endParaRPr lang="en-AU" dirty="0"/>
          </a:p>
        </p:txBody>
      </p:sp>
      <p:sp>
        <p:nvSpPr>
          <p:cNvPr id="3" name="Content Placeholder 2"/>
          <p:cNvSpPr>
            <a:spLocks noGrp="1"/>
          </p:cNvSpPr>
          <p:nvPr>
            <p:ph idx="1"/>
          </p:nvPr>
        </p:nvSpPr>
        <p:spPr>
          <a:xfrm>
            <a:off x="375213" y="1385337"/>
            <a:ext cx="5226934" cy="5246957"/>
          </a:xfrm>
        </p:spPr>
        <p:txBody>
          <a:bodyPr>
            <a:normAutofit fontScale="85000" lnSpcReduction="20000"/>
          </a:bodyPr>
          <a:lstStyle/>
          <a:p>
            <a:pPr marL="0" indent="0">
              <a:buNone/>
            </a:pPr>
            <a:r>
              <a:rPr lang="en-AU" dirty="0" smtClean="0"/>
              <a:t>Range of implementation tools / software have been developed by the Sponsoring Agencies and private companies:</a:t>
            </a:r>
          </a:p>
          <a:p>
            <a:pPr marL="0" indent="0">
              <a:buNone/>
            </a:pPr>
            <a:endParaRPr lang="en-AU" dirty="0" smtClean="0"/>
          </a:p>
          <a:p>
            <a:pPr lvl="0"/>
            <a:r>
              <a:rPr lang="en-AU" sz="2400" dirty="0" smtClean="0"/>
              <a:t>SDMX Reference Infrastructure (SDMX-RI)</a:t>
            </a:r>
          </a:p>
          <a:p>
            <a:pPr lvl="0"/>
            <a:r>
              <a:rPr lang="en-AU" sz="2400" dirty="0" smtClean="0"/>
              <a:t>SDMX Converter</a:t>
            </a:r>
          </a:p>
          <a:p>
            <a:pPr lvl="0"/>
            <a:r>
              <a:rPr lang="en-AU" sz="2400" dirty="0" smtClean="0"/>
              <a:t>IMF SDDS+ tools – used in the Open Data Platform project with African Development Bank</a:t>
            </a:r>
          </a:p>
          <a:p>
            <a:pPr lvl="0"/>
            <a:r>
              <a:rPr lang="en-AU" sz="2400" dirty="0" err="1" smtClean="0"/>
              <a:t>DevInfo</a:t>
            </a:r>
            <a:endParaRPr lang="en-AU" sz="2400" dirty="0" smtClean="0"/>
          </a:p>
          <a:p>
            <a:pPr lvl="0"/>
            <a:r>
              <a:rPr lang="en-AU" sz="2400" dirty="0" smtClean="0"/>
              <a:t>SDMX Global Registry</a:t>
            </a:r>
          </a:p>
          <a:p>
            <a:pPr lvl="0"/>
            <a:r>
              <a:rPr lang="en-AU" sz="2400" dirty="0" smtClean="0"/>
              <a:t>Tools developed by Metadata Technology; Space-Time Research</a:t>
            </a:r>
          </a:p>
          <a:p>
            <a:pPr marL="0" indent="0">
              <a:buNone/>
            </a:pPr>
            <a:endParaRPr lang="en-AU" dirty="0" smtClean="0"/>
          </a:p>
          <a:p>
            <a:pPr marL="0" indent="0" algn="just">
              <a:buNone/>
            </a:pPr>
            <a:r>
              <a:rPr lang="en-AU" b="1" dirty="0" smtClean="0">
                <a:solidFill>
                  <a:srgbClr val="C00000"/>
                </a:solidFill>
              </a:rPr>
              <a:t>Which one(s) should a country use? More comparative information needed</a:t>
            </a:r>
            <a:endParaRPr lang="en-AU" b="1" dirty="0">
              <a:solidFill>
                <a:srgbClr val="C00000"/>
              </a:solidFill>
            </a:endParaRPr>
          </a:p>
        </p:txBody>
      </p:sp>
      <p:sp>
        <p:nvSpPr>
          <p:cNvPr id="4" name="Content Placeholder 2"/>
          <p:cNvSpPr txBox="1">
            <a:spLocks/>
          </p:cNvSpPr>
          <p:nvPr/>
        </p:nvSpPr>
        <p:spPr>
          <a:xfrm>
            <a:off x="6310615" y="1385337"/>
            <a:ext cx="5226934" cy="2457458"/>
          </a:xfrm>
          <a:prstGeom prst="rect">
            <a:avLst/>
          </a:prstGeom>
          <a:ln w="9525">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dirty="0" smtClean="0">
                <a:solidFill>
                  <a:srgbClr val="3906BA"/>
                </a:solidFill>
              </a:rPr>
              <a:t>International perspective</a:t>
            </a:r>
            <a:endParaRPr lang="en-AU" b="1" dirty="0">
              <a:solidFill>
                <a:srgbClr val="3906BA"/>
              </a:solidFill>
            </a:endParaRPr>
          </a:p>
        </p:txBody>
      </p:sp>
      <p:sp>
        <p:nvSpPr>
          <p:cNvPr id="6" name="Rectangle 5"/>
          <p:cNvSpPr/>
          <p:nvPr/>
        </p:nvSpPr>
        <p:spPr>
          <a:xfrm>
            <a:off x="6474106" y="2419109"/>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SDMX-RI</a:t>
            </a:r>
            <a:endParaRPr lang="en-AU" dirty="0"/>
          </a:p>
        </p:txBody>
      </p:sp>
      <p:sp>
        <p:nvSpPr>
          <p:cNvPr id="7" name="Rectangle 6"/>
          <p:cNvSpPr/>
          <p:nvPr/>
        </p:nvSpPr>
        <p:spPr>
          <a:xfrm>
            <a:off x="8448795" y="2419109"/>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IMF SDDS+</a:t>
            </a:r>
            <a:endParaRPr lang="en-AU" dirty="0"/>
          </a:p>
        </p:txBody>
      </p:sp>
      <p:sp>
        <p:nvSpPr>
          <p:cNvPr id="8" name="Rectangle 7"/>
          <p:cNvSpPr/>
          <p:nvPr/>
        </p:nvSpPr>
        <p:spPr>
          <a:xfrm>
            <a:off x="7397185" y="2419109"/>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Converter</a:t>
            </a:r>
            <a:endParaRPr lang="en-AU" dirty="0"/>
          </a:p>
        </p:txBody>
      </p:sp>
      <p:sp>
        <p:nvSpPr>
          <p:cNvPr id="9" name="Rectangle 8"/>
          <p:cNvSpPr/>
          <p:nvPr/>
        </p:nvSpPr>
        <p:spPr>
          <a:xfrm>
            <a:off x="9467367" y="2419109"/>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err="1" smtClean="0"/>
              <a:t>DevInfo</a:t>
            </a:r>
            <a:endParaRPr lang="en-AU" dirty="0"/>
          </a:p>
        </p:txBody>
      </p:sp>
      <p:sp>
        <p:nvSpPr>
          <p:cNvPr id="10" name="Rectangle 9"/>
          <p:cNvSpPr/>
          <p:nvPr/>
        </p:nvSpPr>
        <p:spPr>
          <a:xfrm>
            <a:off x="10508366" y="2407534"/>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Others</a:t>
            </a:r>
            <a:endParaRPr lang="en-AU" dirty="0"/>
          </a:p>
        </p:txBody>
      </p:sp>
      <p:sp>
        <p:nvSpPr>
          <p:cNvPr id="11" name="Content Placeholder 2"/>
          <p:cNvSpPr txBox="1">
            <a:spLocks/>
          </p:cNvSpPr>
          <p:nvPr/>
        </p:nvSpPr>
        <p:spPr>
          <a:xfrm>
            <a:off x="6310615" y="4059321"/>
            <a:ext cx="5226934" cy="2457458"/>
          </a:xfrm>
          <a:prstGeom prst="rect">
            <a:avLst/>
          </a:prstGeom>
          <a:ln w="9525">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dirty="0" smtClean="0">
                <a:solidFill>
                  <a:srgbClr val="3906BA"/>
                </a:solidFill>
              </a:rPr>
              <a:t>National perspective</a:t>
            </a:r>
            <a:endParaRPr lang="en-AU" b="1" dirty="0">
              <a:solidFill>
                <a:srgbClr val="3906BA"/>
              </a:solidFill>
            </a:endParaRPr>
          </a:p>
        </p:txBody>
      </p:sp>
      <p:sp>
        <p:nvSpPr>
          <p:cNvPr id="12" name="Rectangle 11"/>
          <p:cNvSpPr/>
          <p:nvPr/>
        </p:nvSpPr>
        <p:spPr>
          <a:xfrm>
            <a:off x="6466873" y="5154592"/>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SDMX-RI</a:t>
            </a:r>
            <a:endParaRPr lang="en-AU" dirty="0"/>
          </a:p>
        </p:txBody>
      </p:sp>
      <p:sp>
        <p:nvSpPr>
          <p:cNvPr id="13" name="Rectangle 12"/>
          <p:cNvSpPr/>
          <p:nvPr/>
        </p:nvSpPr>
        <p:spPr>
          <a:xfrm>
            <a:off x="7392121" y="5154592"/>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Converter</a:t>
            </a:r>
            <a:endParaRPr lang="en-AU" dirty="0"/>
          </a:p>
        </p:txBody>
      </p:sp>
      <p:sp>
        <p:nvSpPr>
          <p:cNvPr id="14" name="Rectangle 13"/>
          <p:cNvSpPr/>
          <p:nvPr/>
        </p:nvSpPr>
        <p:spPr>
          <a:xfrm>
            <a:off x="8468570" y="5164238"/>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IMF SDDS+</a:t>
            </a:r>
            <a:endParaRPr lang="en-AU" dirty="0"/>
          </a:p>
        </p:txBody>
      </p:sp>
      <p:sp>
        <p:nvSpPr>
          <p:cNvPr id="15" name="Rectangle 14"/>
          <p:cNvSpPr/>
          <p:nvPr/>
        </p:nvSpPr>
        <p:spPr>
          <a:xfrm>
            <a:off x="9489312" y="5164238"/>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err="1" smtClean="0"/>
              <a:t>DevInfo</a:t>
            </a:r>
            <a:endParaRPr lang="en-AU" dirty="0"/>
          </a:p>
        </p:txBody>
      </p:sp>
      <p:sp>
        <p:nvSpPr>
          <p:cNvPr id="16" name="Rectangle 15"/>
          <p:cNvSpPr/>
          <p:nvPr/>
        </p:nvSpPr>
        <p:spPr>
          <a:xfrm>
            <a:off x="10494862" y="5164238"/>
            <a:ext cx="756213" cy="1192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t>Others</a:t>
            </a:r>
            <a:endParaRPr lang="en-AU" dirty="0"/>
          </a:p>
        </p:txBody>
      </p:sp>
      <p:sp>
        <p:nvSpPr>
          <p:cNvPr id="17" name="Rectangle 16"/>
          <p:cNvSpPr/>
          <p:nvPr/>
        </p:nvSpPr>
        <p:spPr>
          <a:xfrm>
            <a:off x="6466873" y="4452162"/>
            <a:ext cx="4797706" cy="60381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solidFill>
                  <a:srgbClr val="C00000"/>
                </a:solidFill>
              </a:rPr>
              <a:t>Need for information on: relationship, differences between tools available</a:t>
            </a:r>
            <a:endParaRPr lang="en-AU" b="1" dirty="0">
              <a:solidFill>
                <a:srgbClr val="C00000"/>
              </a:solidFill>
            </a:endParaRPr>
          </a:p>
        </p:txBody>
      </p:sp>
      <p:sp>
        <p:nvSpPr>
          <p:cNvPr id="18" name="Right Arrow 17"/>
          <p:cNvSpPr/>
          <p:nvPr/>
        </p:nvSpPr>
        <p:spPr>
          <a:xfrm>
            <a:off x="5305098" y="3735765"/>
            <a:ext cx="876300" cy="5461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41453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b="1" dirty="0">
                <a:solidFill>
                  <a:srgbClr val="3906BA"/>
                </a:solidFill>
              </a:rPr>
              <a:t>PRESENTATION OVERVIEW</a:t>
            </a:r>
            <a:r>
              <a:rPr lang="en-AU" dirty="0">
                <a:solidFill>
                  <a:srgbClr val="0070C0"/>
                </a:solidFill>
              </a:rPr>
              <a:t/>
            </a:r>
            <a:br>
              <a:rPr lang="en-AU" dirty="0">
                <a:solidFill>
                  <a:srgbClr val="0070C0"/>
                </a:solidFill>
              </a:rPr>
            </a:br>
            <a:endParaRPr lang="en-AU" dirty="0">
              <a:solidFill>
                <a:srgbClr val="0070C0"/>
              </a:solidFill>
            </a:endParaRPr>
          </a:p>
        </p:txBody>
      </p:sp>
      <p:sp>
        <p:nvSpPr>
          <p:cNvPr id="3" name="Content Placeholder 2"/>
          <p:cNvSpPr>
            <a:spLocks noGrp="1"/>
          </p:cNvSpPr>
          <p:nvPr>
            <p:ph idx="1"/>
          </p:nvPr>
        </p:nvSpPr>
        <p:spPr>
          <a:xfrm>
            <a:off x="838200" y="1455235"/>
            <a:ext cx="10515600" cy="4123762"/>
          </a:xfrm>
        </p:spPr>
        <p:txBody>
          <a:bodyPr>
            <a:normAutofit/>
          </a:bodyPr>
          <a:lstStyle/>
          <a:p>
            <a:pPr marL="514350" indent="-514350">
              <a:buFont typeface="+mj-lt"/>
              <a:buAutoNum type="arabicPeriod"/>
            </a:pPr>
            <a:r>
              <a:rPr lang="en-AU" dirty="0" smtClean="0"/>
              <a:t>What is structured SDMX presentation?</a:t>
            </a:r>
          </a:p>
          <a:p>
            <a:pPr marL="514350" indent="-514350">
              <a:buFont typeface="+mj-lt"/>
              <a:buAutoNum type="arabicPeriod"/>
            </a:pPr>
            <a:r>
              <a:rPr lang="en-AU" dirty="0" smtClean="0"/>
              <a:t>Importance of using standardised concepts and terminology</a:t>
            </a:r>
          </a:p>
          <a:p>
            <a:pPr marL="514350" indent="-514350">
              <a:buFont typeface="+mj-lt"/>
              <a:buAutoNum type="arabicPeriod"/>
            </a:pPr>
            <a:r>
              <a:rPr lang="en-AU" dirty="0" smtClean="0"/>
              <a:t>Overview of structured implementation steps</a:t>
            </a:r>
          </a:p>
          <a:p>
            <a:pPr marL="514350" indent="-514350">
              <a:buFont typeface="+mj-lt"/>
              <a:buAutoNum type="arabicPeriod"/>
            </a:pPr>
            <a:r>
              <a:rPr lang="en-AU" dirty="0" smtClean="0"/>
              <a:t>Issues to be considered by countries before embarking on SDMX implementation </a:t>
            </a:r>
          </a:p>
          <a:p>
            <a:pPr marL="514350" indent="-514350">
              <a:buFont typeface="+mj-lt"/>
              <a:buAutoNum type="arabicPeriod"/>
            </a:pPr>
            <a:r>
              <a:rPr lang="en-AU" dirty="0" smtClean="0"/>
              <a:t>Most difficult issues to resolve for countries new to SDMX – </a:t>
            </a:r>
            <a:r>
              <a:rPr lang="en-AU" b="1" dirty="0" smtClean="0">
                <a:solidFill>
                  <a:srgbClr val="C00000"/>
                </a:solidFill>
              </a:rPr>
              <a:t>suggested solutions</a:t>
            </a:r>
          </a:p>
          <a:p>
            <a:pPr marL="514350" indent="-514350">
              <a:buFont typeface="+mj-lt"/>
              <a:buAutoNum type="arabicPeriod"/>
            </a:pPr>
            <a:r>
              <a:rPr lang="en-AU" dirty="0" smtClean="0"/>
              <a:t>Concluding remarks</a:t>
            </a:r>
          </a:p>
        </p:txBody>
      </p:sp>
      <p:sp>
        <p:nvSpPr>
          <p:cNvPr id="4" name="TextBox 3"/>
          <p:cNvSpPr txBox="1"/>
          <p:nvPr/>
        </p:nvSpPr>
        <p:spPr>
          <a:xfrm>
            <a:off x="578734" y="5578997"/>
            <a:ext cx="10567686" cy="830997"/>
          </a:xfrm>
          <a:prstGeom prst="rect">
            <a:avLst/>
          </a:prstGeom>
          <a:noFill/>
        </p:spPr>
        <p:txBody>
          <a:bodyPr wrap="square" rtlCol="0">
            <a:spAutoFit/>
          </a:bodyPr>
          <a:lstStyle/>
          <a:p>
            <a:r>
              <a:rPr lang="en-AU" sz="2400" b="1" dirty="0" smtClean="0">
                <a:solidFill>
                  <a:srgbClr val="C00000"/>
                </a:solidFill>
              </a:rPr>
              <a:t>Based on experience in working with several countries in the Asia and Pacific region over last two years</a:t>
            </a:r>
            <a:endParaRPr lang="en-AU" sz="2400" b="1" dirty="0">
              <a:solidFill>
                <a:srgbClr val="C00000"/>
              </a:solidFill>
            </a:endParaRPr>
          </a:p>
        </p:txBody>
      </p:sp>
    </p:spTree>
    <p:extLst>
      <p:ext uri="{BB962C8B-B14F-4D97-AF65-F5344CB8AC3E}">
        <p14:creationId xmlns:p14="http://schemas.microsoft.com/office/powerpoint/2010/main" val="1740288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Up-Down Arrow 7"/>
          <p:cNvSpPr/>
          <p:nvPr/>
        </p:nvSpPr>
        <p:spPr>
          <a:xfrm>
            <a:off x="6444085" y="3149657"/>
            <a:ext cx="175491" cy="295564"/>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Up-Down Arrow 8"/>
          <p:cNvSpPr/>
          <p:nvPr/>
        </p:nvSpPr>
        <p:spPr>
          <a:xfrm>
            <a:off x="5339767" y="3149657"/>
            <a:ext cx="175491" cy="295564"/>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Up-Down Arrow 9"/>
          <p:cNvSpPr/>
          <p:nvPr/>
        </p:nvSpPr>
        <p:spPr>
          <a:xfrm>
            <a:off x="7207817" y="3155490"/>
            <a:ext cx="175491" cy="295564"/>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Up-Down Arrow 10"/>
          <p:cNvSpPr/>
          <p:nvPr/>
        </p:nvSpPr>
        <p:spPr>
          <a:xfrm>
            <a:off x="4576035" y="3161203"/>
            <a:ext cx="175491" cy="295564"/>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8317346" y="2293324"/>
            <a:ext cx="2431474" cy="2031325"/>
          </a:xfrm>
          <a:prstGeom prst="rect">
            <a:avLst/>
          </a:prstGeom>
          <a:solidFill>
            <a:srgbClr val="92D050"/>
          </a:solidFill>
          <a:ln w="28575">
            <a:solidFill>
              <a:schemeClr val="tx1"/>
            </a:solidFill>
          </a:ln>
        </p:spPr>
        <p:txBody>
          <a:bodyPr wrap="square" rtlCol="0">
            <a:spAutoFit/>
          </a:bodyPr>
          <a:lstStyle/>
          <a:p>
            <a:pPr algn="ctr"/>
            <a:r>
              <a:rPr lang="en-AU" sz="1400" b="1" dirty="0" smtClean="0"/>
              <a:t>Data / Metadata exchange scenarios</a:t>
            </a:r>
          </a:p>
          <a:p>
            <a:pPr algn="ctr"/>
            <a:endParaRPr lang="en-AU" sz="1400" dirty="0"/>
          </a:p>
          <a:p>
            <a:pPr marL="285750" indent="-285750" algn="just">
              <a:buFont typeface="Arial" panose="020B0604020202020204" pitchFamily="34" charset="0"/>
              <a:buChar char="•"/>
            </a:pPr>
            <a:r>
              <a:rPr lang="en-AU" sz="1400" dirty="0" smtClean="0"/>
              <a:t>Data exchange: Push mode</a:t>
            </a:r>
          </a:p>
          <a:p>
            <a:pPr marL="285750" indent="-285750" algn="just">
              <a:buFont typeface="Arial" panose="020B0604020202020204" pitchFamily="34" charset="0"/>
              <a:buChar char="•"/>
            </a:pPr>
            <a:r>
              <a:rPr lang="en-AU" sz="1400" dirty="0" smtClean="0"/>
              <a:t>Data Sharing: Pull mode – using Web service</a:t>
            </a:r>
          </a:p>
          <a:p>
            <a:pPr marL="285750" indent="-285750" algn="just">
              <a:buFont typeface="Arial" panose="020B0604020202020204" pitchFamily="34" charset="0"/>
              <a:buChar char="•"/>
            </a:pPr>
            <a:r>
              <a:rPr lang="en-AU" sz="1400" dirty="0" smtClean="0"/>
              <a:t>Data Sharing: Pull – using SDMX files</a:t>
            </a:r>
          </a:p>
          <a:p>
            <a:pPr marL="285750" indent="-285750" algn="just">
              <a:buFont typeface="Arial" panose="020B0604020202020204" pitchFamily="34" charset="0"/>
              <a:buChar char="•"/>
            </a:pPr>
            <a:r>
              <a:rPr lang="en-AU" sz="1400" dirty="0" smtClean="0"/>
              <a:t>Data Hub concept based</a:t>
            </a:r>
            <a:endParaRPr lang="en-AU" sz="1400" dirty="0"/>
          </a:p>
        </p:txBody>
      </p:sp>
      <p:sp>
        <p:nvSpPr>
          <p:cNvPr id="13" name="TextBox 12"/>
          <p:cNvSpPr txBox="1"/>
          <p:nvPr/>
        </p:nvSpPr>
        <p:spPr>
          <a:xfrm>
            <a:off x="1215734" y="2293324"/>
            <a:ext cx="2431474" cy="2031325"/>
          </a:xfrm>
          <a:prstGeom prst="rect">
            <a:avLst/>
          </a:prstGeom>
          <a:solidFill>
            <a:srgbClr val="92D050"/>
          </a:solidFill>
          <a:ln w="28575">
            <a:solidFill>
              <a:schemeClr val="tx1"/>
            </a:solidFill>
          </a:ln>
        </p:spPr>
        <p:txBody>
          <a:bodyPr wrap="square" rtlCol="0">
            <a:spAutoFit/>
          </a:bodyPr>
          <a:lstStyle/>
          <a:p>
            <a:pPr algn="ctr"/>
            <a:r>
              <a:rPr lang="en-AU" sz="1400" b="1" dirty="0" smtClean="0"/>
              <a:t>Data / Metadata exchange scenarios</a:t>
            </a:r>
          </a:p>
          <a:p>
            <a:pPr algn="ctr"/>
            <a:endParaRPr lang="en-AU" sz="1400" dirty="0"/>
          </a:p>
          <a:p>
            <a:pPr marL="285750" indent="-285750" algn="just">
              <a:buFont typeface="Arial" panose="020B0604020202020204" pitchFamily="34" charset="0"/>
              <a:buChar char="•"/>
            </a:pPr>
            <a:r>
              <a:rPr lang="en-AU" sz="1400" dirty="0" smtClean="0"/>
              <a:t>Data exchange: Push mode</a:t>
            </a:r>
          </a:p>
          <a:p>
            <a:pPr marL="285750" indent="-285750" algn="just">
              <a:buFont typeface="Arial" panose="020B0604020202020204" pitchFamily="34" charset="0"/>
              <a:buChar char="•"/>
            </a:pPr>
            <a:r>
              <a:rPr lang="en-AU" sz="1400" dirty="0" smtClean="0"/>
              <a:t>Data Sharing: Pull mode – using Web service</a:t>
            </a:r>
          </a:p>
          <a:p>
            <a:pPr marL="285750" indent="-285750" algn="just">
              <a:buFont typeface="Arial" panose="020B0604020202020204" pitchFamily="34" charset="0"/>
              <a:buChar char="•"/>
            </a:pPr>
            <a:r>
              <a:rPr lang="en-AU" sz="1400" dirty="0" smtClean="0"/>
              <a:t>Data Sharing: Pull – using SDMX files</a:t>
            </a:r>
          </a:p>
          <a:p>
            <a:pPr marL="285750" indent="-285750" algn="just">
              <a:buFont typeface="Arial" panose="020B0604020202020204" pitchFamily="34" charset="0"/>
              <a:buChar char="•"/>
            </a:pPr>
            <a:r>
              <a:rPr lang="en-AU" sz="1400" dirty="0" smtClean="0"/>
              <a:t>Data Hub concept based</a:t>
            </a:r>
            <a:endParaRPr lang="en-AU" sz="1400" dirty="0"/>
          </a:p>
        </p:txBody>
      </p:sp>
      <p:sp>
        <p:nvSpPr>
          <p:cNvPr id="17" name="TextBox 16"/>
          <p:cNvSpPr txBox="1"/>
          <p:nvPr/>
        </p:nvSpPr>
        <p:spPr>
          <a:xfrm>
            <a:off x="1374505" y="4430797"/>
            <a:ext cx="2113932" cy="584775"/>
          </a:xfrm>
          <a:prstGeom prst="rect">
            <a:avLst/>
          </a:prstGeom>
          <a:noFill/>
        </p:spPr>
        <p:txBody>
          <a:bodyPr wrap="square" rtlCol="0">
            <a:spAutoFit/>
          </a:bodyPr>
          <a:lstStyle/>
          <a:p>
            <a:pPr algn="ctr"/>
            <a:r>
              <a:rPr lang="en-AU" sz="1600" b="1" dirty="0" smtClean="0"/>
              <a:t>Implementation based on current IT platform</a:t>
            </a:r>
            <a:endParaRPr lang="en-AU" sz="1600" b="1" dirty="0"/>
          </a:p>
        </p:txBody>
      </p:sp>
      <p:sp>
        <p:nvSpPr>
          <p:cNvPr id="18" name="TextBox 17"/>
          <p:cNvSpPr txBox="1"/>
          <p:nvPr/>
        </p:nvSpPr>
        <p:spPr>
          <a:xfrm>
            <a:off x="8499895" y="4488875"/>
            <a:ext cx="2307505" cy="584775"/>
          </a:xfrm>
          <a:prstGeom prst="rect">
            <a:avLst/>
          </a:prstGeom>
          <a:noFill/>
        </p:spPr>
        <p:txBody>
          <a:bodyPr wrap="square" rtlCol="0">
            <a:spAutoFit/>
          </a:bodyPr>
          <a:lstStyle/>
          <a:p>
            <a:pPr algn="ctr"/>
            <a:r>
              <a:rPr lang="en-AU" sz="1600" b="1" dirty="0" smtClean="0"/>
              <a:t>Implementation based  on future  IT platform</a:t>
            </a:r>
            <a:endParaRPr lang="en-AU" sz="1600" b="1" dirty="0"/>
          </a:p>
        </p:txBody>
      </p:sp>
      <p:sp>
        <p:nvSpPr>
          <p:cNvPr id="19" name="TextBox 18"/>
          <p:cNvSpPr txBox="1"/>
          <p:nvPr/>
        </p:nvSpPr>
        <p:spPr>
          <a:xfrm>
            <a:off x="66766" y="2281776"/>
            <a:ext cx="738664" cy="2031325"/>
          </a:xfrm>
          <a:prstGeom prst="rect">
            <a:avLst/>
          </a:prstGeom>
          <a:solidFill>
            <a:srgbClr val="FFC000"/>
          </a:solidFill>
          <a:ln w="28575">
            <a:solidFill>
              <a:schemeClr val="tx1"/>
            </a:solidFill>
          </a:ln>
        </p:spPr>
        <p:txBody>
          <a:bodyPr vert="vert" wrap="square" rtlCol="0">
            <a:spAutoFit/>
          </a:bodyPr>
          <a:lstStyle/>
          <a:p>
            <a:pPr algn="ctr"/>
            <a:r>
              <a:rPr lang="en-AU" dirty="0" smtClean="0"/>
              <a:t>Efficiency gain objectives</a:t>
            </a:r>
            <a:endParaRPr lang="en-AU" dirty="0"/>
          </a:p>
        </p:txBody>
      </p:sp>
      <p:sp>
        <p:nvSpPr>
          <p:cNvPr id="20" name="TextBox 19"/>
          <p:cNvSpPr txBox="1"/>
          <p:nvPr/>
        </p:nvSpPr>
        <p:spPr>
          <a:xfrm>
            <a:off x="11207417" y="2293324"/>
            <a:ext cx="738664" cy="2031325"/>
          </a:xfrm>
          <a:prstGeom prst="rect">
            <a:avLst/>
          </a:prstGeom>
          <a:solidFill>
            <a:srgbClr val="FFC000"/>
          </a:solidFill>
          <a:ln w="28575">
            <a:solidFill>
              <a:schemeClr val="tx1"/>
            </a:solidFill>
          </a:ln>
        </p:spPr>
        <p:txBody>
          <a:bodyPr vert="vert" wrap="square" rtlCol="0">
            <a:spAutoFit/>
          </a:bodyPr>
          <a:lstStyle/>
          <a:p>
            <a:pPr algn="ctr"/>
            <a:r>
              <a:rPr lang="en-AU" dirty="0" smtClean="0"/>
              <a:t>Efficiency gain objectives</a:t>
            </a:r>
            <a:endParaRPr lang="en-AU" dirty="0"/>
          </a:p>
        </p:txBody>
      </p:sp>
      <p:sp>
        <p:nvSpPr>
          <p:cNvPr id="21" name="Right Arrow 20"/>
          <p:cNvSpPr/>
          <p:nvPr/>
        </p:nvSpPr>
        <p:spPr>
          <a:xfrm>
            <a:off x="7904584" y="2519150"/>
            <a:ext cx="343144" cy="184666"/>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Right Arrow 21"/>
          <p:cNvSpPr/>
          <p:nvPr/>
        </p:nvSpPr>
        <p:spPr>
          <a:xfrm>
            <a:off x="7904584" y="3943071"/>
            <a:ext cx="343144" cy="184666"/>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Right Arrow 22"/>
          <p:cNvSpPr/>
          <p:nvPr/>
        </p:nvSpPr>
        <p:spPr>
          <a:xfrm rot="10800000">
            <a:off x="10749119" y="3202188"/>
            <a:ext cx="400017" cy="190499"/>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Left Arrow 23"/>
          <p:cNvSpPr/>
          <p:nvPr/>
        </p:nvSpPr>
        <p:spPr>
          <a:xfrm>
            <a:off x="3671091" y="2426817"/>
            <a:ext cx="378415" cy="184666"/>
          </a:xfrm>
          <a:prstGeom prst="lef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Left Arrow 24"/>
          <p:cNvSpPr/>
          <p:nvPr/>
        </p:nvSpPr>
        <p:spPr>
          <a:xfrm>
            <a:off x="3776152" y="4035404"/>
            <a:ext cx="378415" cy="184666"/>
          </a:xfrm>
          <a:prstGeom prst="lef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Left Arrow 25"/>
          <p:cNvSpPr/>
          <p:nvPr/>
        </p:nvSpPr>
        <p:spPr>
          <a:xfrm rot="10800000">
            <a:off x="816298" y="3159831"/>
            <a:ext cx="378415" cy="184666"/>
          </a:xfrm>
          <a:prstGeom prst="lef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U-Turn Arrow 13"/>
          <p:cNvSpPr/>
          <p:nvPr/>
        </p:nvSpPr>
        <p:spPr>
          <a:xfrm rot="10800000">
            <a:off x="2244436" y="4997622"/>
            <a:ext cx="2819298" cy="512614"/>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5" name="U-Turn Arrow 14"/>
          <p:cNvSpPr/>
          <p:nvPr/>
        </p:nvSpPr>
        <p:spPr>
          <a:xfrm flipV="1">
            <a:off x="6864209" y="4997622"/>
            <a:ext cx="2935574" cy="517442"/>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27" name="TextBox 26"/>
          <p:cNvSpPr txBox="1"/>
          <p:nvPr/>
        </p:nvSpPr>
        <p:spPr>
          <a:xfrm>
            <a:off x="4292271" y="3510844"/>
            <a:ext cx="1602686" cy="1188783"/>
          </a:xfrm>
          <a:prstGeom prst="rect">
            <a:avLst/>
          </a:prstGeom>
          <a:solidFill>
            <a:srgbClr val="FFFF00"/>
          </a:solidFill>
          <a:ln w="28575">
            <a:solidFill>
              <a:schemeClr val="tx1"/>
            </a:solidFill>
          </a:ln>
        </p:spPr>
        <p:txBody>
          <a:bodyPr wrap="square" rtlCol="0">
            <a:spAutoFit/>
          </a:bodyPr>
          <a:lstStyle/>
          <a:p>
            <a:pPr algn="ctr"/>
            <a:endParaRPr lang="en-AU" dirty="0" smtClean="0"/>
          </a:p>
          <a:p>
            <a:pPr algn="ctr"/>
            <a:r>
              <a:rPr lang="en-AU" dirty="0" smtClean="0"/>
              <a:t>Current IT Platform</a:t>
            </a:r>
          </a:p>
          <a:p>
            <a:pPr algn="ctr"/>
            <a:endParaRPr lang="en-AU" dirty="0"/>
          </a:p>
        </p:txBody>
      </p:sp>
      <p:sp>
        <p:nvSpPr>
          <p:cNvPr id="30" name="TextBox 29"/>
          <p:cNvSpPr txBox="1"/>
          <p:nvPr/>
        </p:nvSpPr>
        <p:spPr>
          <a:xfrm>
            <a:off x="6137405" y="3510844"/>
            <a:ext cx="1609017" cy="1214698"/>
          </a:xfrm>
          <a:prstGeom prst="rect">
            <a:avLst/>
          </a:prstGeom>
          <a:solidFill>
            <a:srgbClr val="FFFF00"/>
          </a:solidFill>
          <a:ln w="28575">
            <a:solidFill>
              <a:schemeClr val="tx1"/>
            </a:solidFill>
          </a:ln>
        </p:spPr>
        <p:txBody>
          <a:bodyPr wrap="square" rtlCol="0">
            <a:spAutoFit/>
          </a:bodyPr>
          <a:lstStyle/>
          <a:p>
            <a:pPr algn="ctr"/>
            <a:endParaRPr lang="en-AU" dirty="0" smtClean="0"/>
          </a:p>
          <a:p>
            <a:pPr algn="ctr"/>
            <a:r>
              <a:rPr lang="en-AU" dirty="0" smtClean="0"/>
              <a:t>Future  IT Platform</a:t>
            </a:r>
          </a:p>
          <a:p>
            <a:pPr algn="ctr"/>
            <a:endParaRPr lang="en-AU" dirty="0"/>
          </a:p>
        </p:txBody>
      </p:sp>
      <p:sp>
        <p:nvSpPr>
          <p:cNvPr id="7" name="Rectangle 6"/>
          <p:cNvSpPr/>
          <p:nvPr/>
        </p:nvSpPr>
        <p:spPr>
          <a:xfrm>
            <a:off x="4121957" y="1856890"/>
            <a:ext cx="3736792" cy="1285725"/>
          </a:xfrm>
          <a:prstGeom prst="rect">
            <a:avLst/>
          </a:prstGeom>
          <a:solidFill>
            <a:schemeClr val="accent3">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 name="TextBox 30"/>
          <p:cNvSpPr txBox="1"/>
          <p:nvPr/>
        </p:nvSpPr>
        <p:spPr>
          <a:xfrm>
            <a:off x="4292271" y="2227609"/>
            <a:ext cx="1655180" cy="523220"/>
          </a:xfrm>
          <a:prstGeom prst="rect">
            <a:avLst/>
          </a:prstGeom>
          <a:noFill/>
          <a:ln w="9525">
            <a:solidFill>
              <a:schemeClr val="tx1"/>
            </a:solidFill>
          </a:ln>
        </p:spPr>
        <p:txBody>
          <a:bodyPr wrap="square" rtlCol="0">
            <a:spAutoFit/>
          </a:bodyPr>
          <a:lstStyle/>
          <a:p>
            <a:pPr algn="ctr"/>
            <a:r>
              <a:rPr lang="en-AU" sz="1400" dirty="0" smtClean="0"/>
              <a:t>SDMX Technical Standards</a:t>
            </a:r>
            <a:endParaRPr lang="en-AU" sz="1400" dirty="0"/>
          </a:p>
        </p:txBody>
      </p:sp>
      <p:sp>
        <p:nvSpPr>
          <p:cNvPr id="5" name="TextBox 4"/>
          <p:cNvSpPr txBox="1"/>
          <p:nvPr/>
        </p:nvSpPr>
        <p:spPr>
          <a:xfrm>
            <a:off x="6248064" y="2149818"/>
            <a:ext cx="1357745" cy="738664"/>
          </a:xfrm>
          <a:prstGeom prst="rect">
            <a:avLst/>
          </a:prstGeom>
          <a:noFill/>
          <a:ln w="12700">
            <a:solidFill>
              <a:schemeClr val="tx1"/>
            </a:solidFill>
          </a:ln>
        </p:spPr>
        <p:txBody>
          <a:bodyPr wrap="square" rtlCol="0">
            <a:spAutoFit/>
          </a:bodyPr>
          <a:lstStyle/>
          <a:p>
            <a:pPr algn="ctr"/>
            <a:r>
              <a:rPr lang="en-AU" sz="1400" dirty="0" smtClean="0"/>
              <a:t>SDMX Content-Oriented guidelines</a:t>
            </a:r>
            <a:endParaRPr lang="en-AU" sz="1400" dirty="0"/>
          </a:p>
        </p:txBody>
      </p:sp>
      <p:sp>
        <p:nvSpPr>
          <p:cNvPr id="28" name="Title 1"/>
          <p:cNvSpPr txBox="1">
            <a:spLocks/>
          </p:cNvSpPr>
          <p:nvPr/>
        </p:nvSpPr>
        <p:spPr>
          <a:xfrm>
            <a:off x="838200" y="365126"/>
            <a:ext cx="10515600" cy="96550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b="1" dirty="0" smtClean="0">
                <a:solidFill>
                  <a:srgbClr val="3906BA"/>
                </a:solidFill>
              </a:rPr>
              <a:t>5e. CURRENT IT PLATFORM &amp; EXCHANGE SCENARIOS</a:t>
            </a:r>
            <a:endParaRPr lang="en-AU" dirty="0"/>
          </a:p>
        </p:txBody>
      </p:sp>
      <p:sp>
        <p:nvSpPr>
          <p:cNvPr id="2" name="TextBox 1"/>
          <p:cNvSpPr txBox="1"/>
          <p:nvPr/>
        </p:nvSpPr>
        <p:spPr>
          <a:xfrm>
            <a:off x="389681" y="5744860"/>
            <a:ext cx="11412638" cy="1015663"/>
          </a:xfrm>
          <a:prstGeom prst="rect">
            <a:avLst/>
          </a:prstGeom>
          <a:noFill/>
        </p:spPr>
        <p:txBody>
          <a:bodyPr wrap="square" rtlCol="0">
            <a:spAutoFit/>
          </a:bodyPr>
          <a:lstStyle/>
          <a:p>
            <a:r>
              <a:rPr lang="en-AU" sz="2000" b="1" dirty="0" smtClean="0">
                <a:solidFill>
                  <a:srgbClr val="C00000"/>
                </a:solidFill>
              </a:rPr>
              <a:t>SDMX implementation is national IT platform independent. Which data metadata exchange scenario to use? How conforms with current / future national IT platform where data / metadata reside? Link to SDMX objectives.</a:t>
            </a:r>
            <a:endParaRPr lang="en-AU" sz="2000" b="1" dirty="0">
              <a:solidFill>
                <a:srgbClr val="C00000"/>
              </a:solidFill>
            </a:endParaRPr>
          </a:p>
        </p:txBody>
      </p:sp>
    </p:spTree>
    <p:extLst>
      <p:ext uri="{BB962C8B-B14F-4D97-AF65-F5344CB8AC3E}">
        <p14:creationId xmlns:p14="http://schemas.microsoft.com/office/powerpoint/2010/main" val="17433211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98907"/>
            <a:ext cx="10515600" cy="653447"/>
          </a:xfrm>
        </p:spPr>
        <p:txBody>
          <a:bodyPr>
            <a:normAutofit fontScale="90000"/>
          </a:bodyPr>
          <a:lstStyle/>
          <a:p>
            <a:pPr algn="ctr"/>
            <a:r>
              <a:rPr lang="en-AU" b="1" dirty="0" smtClean="0">
                <a:solidFill>
                  <a:srgbClr val="3906BA"/>
                </a:solidFill>
              </a:rPr>
              <a:t>5f. PILOT PROJECT - TIPS AND TRICKS</a:t>
            </a:r>
            <a:endParaRPr lang="en-AU" dirty="0">
              <a:solidFill>
                <a:srgbClr val="3906BA"/>
              </a:solidFill>
            </a:endParaRPr>
          </a:p>
        </p:txBody>
      </p:sp>
      <p:sp>
        <p:nvSpPr>
          <p:cNvPr id="3" name="Content Placeholder 2"/>
          <p:cNvSpPr>
            <a:spLocks noGrp="1"/>
          </p:cNvSpPr>
          <p:nvPr>
            <p:ph idx="1"/>
          </p:nvPr>
        </p:nvSpPr>
        <p:spPr>
          <a:xfrm>
            <a:off x="419444" y="1177061"/>
            <a:ext cx="4601901" cy="4872158"/>
          </a:xfrm>
          <a:ln w="9525">
            <a:solidFill>
              <a:schemeClr val="tx1"/>
            </a:solidFill>
          </a:ln>
        </p:spPr>
        <p:txBody>
          <a:bodyPr>
            <a:normAutofit fontScale="85000" lnSpcReduction="10000"/>
          </a:bodyPr>
          <a:lstStyle/>
          <a:p>
            <a:pPr marL="0" indent="0" algn="ctr">
              <a:buNone/>
            </a:pPr>
            <a:r>
              <a:rPr lang="en-AU" b="1" dirty="0" smtClean="0">
                <a:solidFill>
                  <a:srgbClr val="3906BA"/>
                </a:solidFill>
              </a:rPr>
              <a:t>Tips</a:t>
            </a:r>
          </a:p>
          <a:p>
            <a:pPr marL="0" indent="0" algn="ctr">
              <a:buNone/>
            </a:pPr>
            <a:endParaRPr lang="en-AU" b="1" dirty="0" smtClean="0">
              <a:solidFill>
                <a:srgbClr val="3906BA"/>
              </a:solidFill>
            </a:endParaRPr>
          </a:p>
          <a:p>
            <a:r>
              <a:rPr lang="en-AU" dirty="0" smtClean="0"/>
              <a:t>Don’t underestimate time and resources required.</a:t>
            </a:r>
          </a:p>
          <a:p>
            <a:r>
              <a:rPr lang="en-AU" dirty="0" smtClean="0"/>
              <a:t>Don’t be too ambitious re scale of project.</a:t>
            </a:r>
          </a:p>
          <a:p>
            <a:r>
              <a:rPr lang="en-AU" dirty="0" smtClean="0"/>
              <a:t>Formulate clear set of objectives</a:t>
            </a:r>
          </a:p>
          <a:p>
            <a:r>
              <a:rPr lang="en-AU" dirty="0" smtClean="0"/>
              <a:t>Identify potential efficiency gains.</a:t>
            </a:r>
          </a:p>
          <a:p>
            <a:r>
              <a:rPr lang="en-AU" dirty="0" smtClean="0"/>
              <a:t>Identify skills required</a:t>
            </a:r>
          </a:p>
          <a:p>
            <a:r>
              <a:rPr lang="en-AU" dirty="0" smtClean="0"/>
              <a:t>Linkage of pilot outcomes to full-scale implementation</a:t>
            </a:r>
          </a:p>
          <a:p>
            <a:r>
              <a:rPr lang="en-AU" dirty="0" smtClean="0"/>
              <a:t>Analyse pilot outcomes</a:t>
            </a:r>
            <a:endParaRPr lang="en-AU" dirty="0"/>
          </a:p>
        </p:txBody>
      </p:sp>
      <p:sp>
        <p:nvSpPr>
          <p:cNvPr id="5" name="TextBox 4"/>
          <p:cNvSpPr txBox="1"/>
          <p:nvPr/>
        </p:nvSpPr>
        <p:spPr>
          <a:xfrm>
            <a:off x="6366077" y="843378"/>
            <a:ext cx="5532698" cy="5755422"/>
          </a:xfrm>
          <a:prstGeom prst="rect">
            <a:avLst/>
          </a:prstGeom>
          <a:noFill/>
          <a:ln w="9525">
            <a:solidFill>
              <a:schemeClr val="tx1"/>
            </a:solidFill>
          </a:ln>
        </p:spPr>
        <p:txBody>
          <a:bodyPr wrap="square" rtlCol="0">
            <a:spAutoFit/>
          </a:bodyPr>
          <a:lstStyle/>
          <a:p>
            <a:pPr algn="ctr"/>
            <a:r>
              <a:rPr lang="en-AU" sz="2400" b="1" dirty="0" smtClean="0">
                <a:solidFill>
                  <a:srgbClr val="3906BA"/>
                </a:solidFill>
              </a:rPr>
              <a:t>Issues to be considered when preparing for a pilot project</a:t>
            </a:r>
          </a:p>
          <a:p>
            <a:pPr algn="ctr"/>
            <a:endParaRPr lang="en-AU" sz="2000" b="1" dirty="0">
              <a:solidFill>
                <a:srgbClr val="3906BA"/>
              </a:solidFill>
            </a:endParaRPr>
          </a:p>
          <a:p>
            <a:pPr algn="just"/>
            <a:r>
              <a:rPr lang="en-AU" sz="2000" b="1" i="1" dirty="0" smtClean="0">
                <a:solidFill>
                  <a:srgbClr val="3906BA"/>
                </a:solidFill>
              </a:rPr>
              <a:t>Priority</a:t>
            </a:r>
          </a:p>
          <a:p>
            <a:pPr algn="just"/>
            <a:endParaRPr lang="en-AU" sz="2000" b="1" dirty="0">
              <a:solidFill>
                <a:srgbClr val="3906BA"/>
              </a:solidFill>
            </a:endParaRPr>
          </a:p>
          <a:p>
            <a:pPr marL="285750" indent="-285750" algn="just">
              <a:buFont typeface="Arial" panose="020B0604020202020204" pitchFamily="34" charset="0"/>
              <a:buChar char="•"/>
            </a:pPr>
            <a:r>
              <a:rPr lang="en-AU" sz="2000" b="1" dirty="0" smtClean="0"/>
              <a:t>Domain(s) to be included</a:t>
            </a:r>
          </a:p>
          <a:p>
            <a:pPr marL="285750" indent="-285750" algn="just">
              <a:buFont typeface="Arial" panose="020B0604020202020204" pitchFamily="34" charset="0"/>
              <a:buChar char="•"/>
            </a:pPr>
            <a:r>
              <a:rPr lang="en-AU" sz="2000" b="1" dirty="0" smtClean="0"/>
              <a:t>How would SDMX be used  for domain(s) included</a:t>
            </a:r>
          </a:p>
          <a:p>
            <a:pPr marL="285750" indent="-285750" algn="just">
              <a:buFont typeface="Arial" panose="020B0604020202020204" pitchFamily="34" charset="0"/>
              <a:buChar char="•"/>
            </a:pPr>
            <a:r>
              <a:rPr lang="en-AU" sz="2000" b="1" dirty="0" smtClean="0"/>
              <a:t>Area within NSO to be main driver for pilot project</a:t>
            </a:r>
          </a:p>
          <a:p>
            <a:pPr algn="just"/>
            <a:endParaRPr lang="en-AU" sz="2000" b="1" dirty="0">
              <a:solidFill>
                <a:srgbClr val="3906BA"/>
              </a:solidFill>
            </a:endParaRPr>
          </a:p>
          <a:p>
            <a:pPr algn="just"/>
            <a:r>
              <a:rPr lang="en-AU" sz="2000" b="1" i="1" dirty="0" smtClean="0">
                <a:solidFill>
                  <a:srgbClr val="3906BA"/>
                </a:solidFill>
              </a:rPr>
              <a:t>Other issues  </a:t>
            </a:r>
            <a:r>
              <a:rPr lang="en-AU" sz="2000" b="1" dirty="0" smtClean="0">
                <a:solidFill>
                  <a:srgbClr val="C00000"/>
                </a:solidFill>
              </a:rPr>
              <a:t>[outlined previously]</a:t>
            </a:r>
          </a:p>
          <a:p>
            <a:pPr algn="just"/>
            <a:endParaRPr lang="en-AU" sz="2000" b="1" dirty="0">
              <a:solidFill>
                <a:srgbClr val="3906BA"/>
              </a:solidFill>
            </a:endParaRPr>
          </a:p>
          <a:p>
            <a:pPr marL="285750" indent="-285750" algn="just">
              <a:buFont typeface="Arial" panose="020B0604020202020204" pitchFamily="34" charset="0"/>
              <a:buChar char="•"/>
            </a:pPr>
            <a:r>
              <a:rPr lang="en-AU" sz="2000" b="1" dirty="0" smtClean="0"/>
              <a:t>Institutional and pilot objectives</a:t>
            </a:r>
          </a:p>
          <a:p>
            <a:pPr marL="285750" indent="-285750" algn="just">
              <a:buFont typeface="Arial" panose="020B0604020202020204" pitchFamily="34" charset="0"/>
              <a:buChar char="•"/>
            </a:pPr>
            <a:r>
              <a:rPr lang="en-AU" sz="2000" b="1" dirty="0" smtClean="0"/>
              <a:t>Statistical issues</a:t>
            </a:r>
          </a:p>
          <a:p>
            <a:pPr marL="285750" indent="-285750" algn="just">
              <a:buFont typeface="Arial" panose="020B0604020202020204" pitchFamily="34" charset="0"/>
              <a:buChar char="•"/>
            </a:pPr>
            <a:r>
              <a:rPr lang="en-AU" sz="2000" b="1" dirty="0" smtClean="0"/>
              <a:t>IT-related issues</a:t>
            </a:r>
          </a:p>
          <a:p>
            <a:pPr marL="285750" indent="-285750" algn="just">
              <a:buFont typeface="Arial" panose="020B0604020202020204" pitchFamily="34" charset="0"/>
              <a:buChar char="•"/>
            </a:pPr>
            <a:r>
              <a:rPr lang="en-AU" sz="2000" b="1" dirty="0" smtClean="0"/>
              <a:t>Resource-related issues</a:t>
            </a:r>
            <a:endParaRPr lang="en-AU" sz="2000" b="1" dirty="0" smtClean="0">
              <a:solidFill>
                <a:srgbClr val="3906BA"/>
              </a:solidFill>
            </a:endParaRPr>
          </a:p>
          <a:p>
            <a:pPr algn="just"/>
            <a:endParaRPr lang="en-AU" sz="2000" b="1" dirty="0">
              <a:solidFill>
                <a:srgbClr val="3906BA"/>
              </a:solidFill>
            </a:endParaRPr>
          </a:p>
        </p:txBody>
      </p:sp>
      <p:sp>
        <p:nvSpPr>
          <p:cNvPr id="6" name="Right Arrow 5"/>
          <p:cNvSpPr/>
          <p:nvPr/>
        </p:nvSpPr>
        <p:spPr>
          <a:xfrm>
            <a:off x="5255561" y="3340090"/>
            <a:ext cx="876300" cy="5461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667453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10483"/>
            <a:ext cx="11933499" cy="1125377"/>
          </a:xfrm>
        </p:spPr>
        <p:txBody>
          <a:bodyPr>
            <a:normAutofit fontScale="90000"/>
          </a:bodyPr>
          <a:lstStyle/>
          <a:p>
            <a:pPr algn="ctr"/>
            <a:r>
              <a:rPr lang="en-AU" b="1" dirty="0" smtClean="0">
                <a:solidFill>
                  <a:srgbClr val="3906BA"/>
                </a:solidFill>
              </a:rPr>
              <a:t>5g. RESOURCE </a:t>
            </a:r>
            <a:r>
              <a:rPr lang="en-AU" b="1" dirty="0">
                <a:solidFill>
                  <a:srgbClr val="3906BA"/>
                </a:solidFill>
              </a:rPr>
              <a:t>RELATED </a:t>
            </a:r>
            <a:r>
              <a:rPr lang="en-AU" b="1" dirty="0" smtClean="0">
                <a:solidFill>
                  <a:srgbClr val="3906BA"/>
                </a:solidFill>
              </a:rPr>
              <a:t>ISSUES – CURRENT EXPERIENCE</a:t>
            </a:r>
            <a:r>
              <a:rPr lang="en-AU" dirty="0" smtClean="0">
                <a:solidFill>
                  <a:srgbClr val="FF0000"/>
                </a:solidFill>
                <a:effectLst/>
              </a:rPr>
              <a:t/>
            </a:r>
            <a:br>
              <a:rPr lang="en-AU" dirty="0" smtClean="0">
                <a:solidFill>
                  <a:srgbClr val="FF0000"/>
                </a:solidFill>
                <a:effectLst/>
              </a:rPr>
            </a:br>
            <a:endParaRPr lang="en-AU" dirty="0">
              <a:solidFill>
                <a:srgbClr val="FF0000"/>
              </a:solidFill>
            </a:endParaRPr>
          </a:p>
        </p:txBody>
      </p:sp>
      <p:sp>
        <p:nvSpPr>
          <p:cNvPr id="3" name="Content Placeholder 2"/>
          <p:cNvSpPr>
            <a:spLocks noGrp="1"/>
          </p:cNvSpPr>
          <p:nvPr>
            <p:ph idx="1"/>
          </p:nvPr>
        </p:nvSpPr>
        <p:spPr>
          <a:xfrm>
            <a:off x="872924" y="1235860"/>
            <a:ext cx="10609162" cy="5315411"/>
          </a:xfrm>
        </p:spPr>
        <p:txBody>
          <a:bodyPr>
            <a:normAutofit fontScale="92500" lnSpcReduction="20000"/>
          </a:bodyPr>
          <a:lstStyle/>
          <a:p>
            <a:pPr lvl="0"/>
            <a:r>
              <a:rPr lang="en-AU" sz="2600" dirty="0" smtClean="0"/>
              <a:t>Initial SDMX </a:t>
            </a:r>
            <a:r>
              <a:rPr lang="en-AU" sz="2600" dirty="0"/>
              <a:t>implementation and </a:t>
            </a:r>
            <a:r>
              <a:rPr lang="en-AU" sz="2600" dirty="0" smtClean="0"/>
              <a:t>ongoing maintenance, etc., </a:t>
            </a:r>
            <a:r>
              <a:rPr lang="en-AU" sz="2600" dirty="0"/>
              <a:t>beyond pilot stage is </a:t>
            </a:r>
            <a:r>
              <a:rPr lang="en-AU" sz="2600" b="1" dirty="0">
                <a:solidFill>
                  <a:srgbClr val="C00000"/>
                </a:solidFill>
              </a:rPr>
              <a:t>resource </a:t>
            </a:r>
            <a:r>
              <a:rPr lang="en-AU" sz="2600" b="1" dirty="0" smtClean="0">
                <a:solidFill>
                  <a:srgbClr val="C00000"/>
                </a:solidFill>
              </a:rPr>
              <a:t>consuming</a:t>
            </a:r>
          </a:p>
          <a:p>
            <a:pPr lvl="0"/>
            <a:endParaRPr lang="en-AU" sz="2600" dirty="0"/>
          </a:p>
          <a:p>
            <a:pPr lvl="0"/>
            <a:r>
              <a:rPr lang="en-AU" sz="2600" dirty="0"/>
              <a:t>Requires senior management commitment in terms of resources / funding – </a:t>
            </a:r>
            <a:r>
              <a:rPr lang="en-AU" sz="2600" b="1" dirty="0" smtClean="0">
                <a:solidFill>
                  <a:srgbClr val="C00000"/>
                </a:solidFill>
              </a:rPr>
              <a:t>therefore, need </a:t>
            </a:r>
            <a:r>
              <a:rPr lang="en-AU" sz="2600" b="1" dirty="0">
                <a:solidFill>
                  <a:srgbClr val="C00000"/>
                </a:solidFill>
              </a:rPr>
              <a:t>for a </a:t>
            </a:r>
            <a:r>
              <a:rPr lang="en-AU" sz="2600" b="1" dirty="0" smtClean="0">
                <a:solidFill>
                  <a:srgbClr val="C00000"/>
                </a:solidFill>
              </a:rPr>
              <a:t>Business Case</a:t>
            </a:r>
          </a:p>
          <a:p>
            <a:pPr lvl="0"/>
            <a:endParaRPr lang="en-AU" sz="2600" b="1" dirty="0">
              <a:solidFill>
                <a:srgbClr val="C00000"/>
              </a:solidFill>
            </a:endParaRPr>
          </a:p>
          <a:p>
            <a:pPr lvl="0"/>
            <a:r>
              <a:rPr lang="en-AU" sz="2600" dirty="0"/>
              <a:t>There is a </a:t>
            </a:r>
            <a:r>
              <a:rPr lang="en-AU" sz="2600" b="1" dirty="0">
                <a:solidFill>
                  <a:srgbClr val="C00000"/>
                </a:solidFill>
              </a:rPr>
              <a:t>steep learning curve </a:t>
            </a:r>
            <a:r>
              <a:rPr lang="en-AU" sz="2600" dirty="0"/>
              <a:t>for all involved to come to grips with standards / guidelines, implementation </a:t>
            </a:r>
            <a:r>
              <a:rPr lang="en-AU" sz="2600" dirty="0" smtClean="0"/>
              <a:t>tools</a:t>
            </a:r>
          </a:p>
          <a:p>
            <a:pPr lvl="0"/>
            <a:endParaRPr lang="en-AU" sz="2600" dirty="0"/>
          </a:p>
          <a:p>
            <a:pPr lvl="0"/>
            <a:r>
              <a:rPr lang="en-AU" sz="2600" dirty="0" smtClean="0"/>
              <a:t>Careful consideration of skill needs required even before pilot. </a:t>
            </a:r>
            <a:r>
              <a:rPr lang="en-AU" sz="2600" b="1" dirty="0" smtClean="0">
                <a:solidFill>
                  <a:srgbClr val="C00000"/>
                </a:solidFill>
              </a:rPr>
              <a:t>An outcome of pilot project to firm up resource-related issues.</a:t>
            </a:r>
          </a:p>
          <a:p>
            <a:pPr lvl="0"/>
            <a:endParaRPr lang="en-AU" sz="2600" dirty="0"/>
          </a:p>
          <a:p>
            <a:pPr lvl="0"/>
            <a:r>
              <a:rPr lang="en-AU" sz="2600" dirty="0"/>
              <a:t>Most countries in Europe and in </a:t>
            </a:r>
            <a:r>
              <a:rPr lang="en-AU" sz="2600" dirty="0" smtClean="0"/>
              <a:t>Asia-Pacific</a:t>
            </a:r>
            <a:r>
              <a:rPr lang="en-AU" sz="2600" dirty="0"/>
              <a:t>, Africa that have used SDMX have required technical support </a:t>
            </a:r>
            <a:r>
              <a:rPr lang="en-AU" sz="2600" dirty="0" smtClean="0"/>
              <a:t>from one of the Sponsoring Agencies – </a:t>
            </a:r>
            <a:r>
              <a:rPr lang="en-AU" sz="2600" b="1" dirty="0" smtClean="0">
                <a:solidFill>
                  <a:srgbClr val="C00000"/>
                </a:solidFill>
              </a:rPr>
              <a:t>WILL THIS ALWAYS BE THE CASE?</a:t>
            </a:r>
            <a:endParaRPr lang="en-AU" sz="2600" b="1" dirty="0">
              <a:solidFill>
                <a:srgbClr val="C00000"/>
              </a:solidFill>
            </a:endParaRPr>
          </a:p>
          <a:p>
            <a:endParaRPr lang="en-AU" dirty="0"/>
          </a:p>
        </p:txBody>
      </p:sp>
    </p:spTree>
    <p:extLst>
      <p:ext uri="{BB962C8B-B14F-4D97-AF65-F5344CB8AC3E}">
        <p14:creationId xmlns:p14="http://schemas.microsoft.com/office/powerpoint/2010/main" val="2596958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1349" y="677020"/>
            <a:ext cx="10515600" cy="401146"/>
          </a:xfrm>
        </p:spPr>
        <p:txBody>
          <a:bodyPr>
            <a:normAutofit fontScale="90000"/>
          </a:bodyPr>
          <a:lstStyle/>
          <a:p>
            <a:pPr algn="ctr"/>
            <a:r>
              <a:rPr lang="en-AU" b="1" dirty="0" smtClean="0">
                <a:solidFill>
                  <a:srgbClr val="3906BA"/>
                </a:solidFill>
              </a:rPr>
              <a:t>6. CONCLUDING REMARKS – SDMX STARTER KIT</a:t>
            </a:r>
            <a:r>
              <a:rPr lang="en-AU" dirty="0" smtClean="0">
                <a:solidFill>
                  <a:srgbClr val="FF0000"/>
                </a:solidFill>
                <a:effectLst/>
              </a:rPr>
              <a:t/>
            </a:r>
            <a:br>
              <a:rPr lang="en-AU" dirty="0" smtClean="0">
                <a:solidFill>
                  <a:srgbClr val="FF0000"/>
                </a:solidFill>
                <a:effectLst/>
              </a:rPr>
            </a:br>
            <a:endParaRPr lang="en-AU" dirty="0">
              <a:solidFill>
                <a:srgbClr val="FF0000"/>
              </a:solidFill>
            </a:endParaRPr>
          </a:p>
        </p:txBody>
      </p:sp>
      <p:sp>
        <p:nvSpPr>
          <p:cNvPr id="3" name="Content Placeholder 2"/>
          <p:cNvSpPr>
            <a:spLocks noGrp="1"/>
          </p:cNvSpPr>
          <p:nvPr>
            <p:ph idx="1"/>
          </p:nvPr>
        </p:nvSpPr>
        <p:spPr>
          <a:xfrm>
            <a:off x="861349" y="1339424"/>
            <a:ext cx="10515600" cy="5438381"/>
          </a:xfrm>
        </p:spPr>
        <p:txBody>
          <a:bodyPr>
            <a:normAutofit fontScale="92500" lnSpcReduction="20000"/>
          </a:bodyPr>
          <a:lstStyle/>
          <a:p>
            <a:r>
              <a:rPr lang="en-AU" dirty="0" smtClean="0"/>
              <a:t>Current version of SDMX Starter Kit is available </a:t>
            </a:r>
            <a:r>
              <a:rPr lang="en-AU" dirty="0" smtClean="0"/>
              <a:t>on the new SDMX.org website at </a:t>
            </a:r>
            <a:endParaRPr lang="en-AU" dirty="0" smtClean="0"/>
          </a:p>
          <a:p>
            <a:pPr marL="0" indent="0">
              <a:buNone/>
            </a:pPr>
            <a:r>
              <a:rPr lang="en-AU" dirty="0" smtClean="0"/>
              <a:t> </a:t>
            </a:r>
            <a:r>
              <a:rPr lang="en-AU" b="1" dirty="0" smtClean="0">
                <a:solidFill>
                  <a:srgbClr val="FF0000"/>
                </a:solidFill>
              </a:rPr>
              <a:t>Learning (tab), click “Business Case”</a:t>
            </a:r>
            <a:endParaRPr lang="en-AU" sz="2300" b="1" dirty="0" smtClean="0">
              <a:solidFill>
                <a:srgbClr val="FF0000"/>
              </a:solidFill>
            </a:endParaRPr>
          </a:p>
          <a:p>
            <a:endParaRPr lang="en-AU" dirty="0" smtClean="0"/>
          </a:p>
          <a:p>
            <a:r>
              <a:rPr lang="en-AU" dirty="0" smtClean="0"/>
              <a:t>Incorporates input suggestions from OECD, IMF, Eurostat, UNSD, Metadata Technology, UNESCO, </a:t>
            </a:r>
            <a:r>
              <a:rPr lang="en-AU" dirty="0" err="1" smtClean="0"/>
              <a:t>etc</a:t>
            </a:r>
            <a:r>
              <a:rPr lang="en-AU" dirty="0" smtClean="0"/>
              <a:t> + input from SDMX Global Conference</a:t>
            </a:r>
          </a:p>
          <a:p>
            <a:endParaRPr lang="en-AU" dirty="0" smtClean="0"/>
          </a:p>
          <a:p>
            <a:r>
              <a:rPr lang="en-AU" dirty="0" smtClean="0"/>
              <a:t>Will be “finalised” by end 2015</a:t>
            </a:r>
          </a:p>
          <a:p>
            <a:endParaRPr lang="en-AU" dirty="0" smtClean="0"/>
          </a:p>
          <a:p>
            <a:r>
              <a:rPr lang="en-AU" dirty="0" smtClean="0"/>
              <a:t>Comments / suggestions input welcomed – </a:t>
            </a:r>
            <a:r>
              <a:rPr lang="en-AU" b="1" dirty="0" smtClean="0">
                <a:solidFill>
                  <a:srgbClr val="C00000"/>
                </a:solidFill>
              </a:rPr>
              <a:t>esp. from national agencies</a:t>
            </a:r>
          </a:p>
          <a:p>
            <a:endParaRPr lang="en-AU" b="1" dirty="0">
              <a:solidFill>
                <a:srgbClr val="C00000"/>
              </a:solidFill>
            </a:endParaRPr>
          </a:p>
          <a:p>
            <a:endParaRPr lang="en-AU" b="1" dirty="0" smtClean="0">
              <a:solidFill>
                <a:srgbClr val="C00000"/>
              </a:solidFill>
            </a:endParaRPr>
          </a:p>
          <a:p>
            <a:endParaRPr lang="en-AU" dirty="0"/>
          </a:p>
          <a:p>
            <a:pPr marL="0" indent="0" algn="ctr">
              <a:buNone/>
            </a:pPr>
            <a:r>
              <a:rPr lang="en-AU" b="1" dirty="0" smtClean="0">
                <a:solidFill>
                  <a:srgbClr val="C00000"/>
                </a:solidFill>
              </a:rPr>
              <a:t>Denis Ward – teedward@gmail.com</a:t>
            </a:r>
            <a:endParaRPr lang="en-AU" b="1" dirty="0">
              <a:solidFill>
                <a:srgbClr val="C00000"/>
              </a:solidFill>
            </a:endParaRPr>
          </a:p>
        </p:txBody>
      </p:sp>
    </p:spTree>
    <p:extLst>
      <p:ext uri="{BB962C8B-B14F-4D97-AF65-F5344CB8AC3E}">
        <p14:creationId xmlns:p14="http://schemas.microsoft.com/office/powerpoint/2010/main" val="12163751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b="1" dirty="0" smtClean="0">
                <a:solidFill>
                  <a:srgbClr val="3906BA"/>
                </a:solidFill>
              </a:rPr>
              <a:t>1. WHAT IS STRUCTURED </a:t>
            </a:r>
            <a:r>
              <a:rPr lang="en-AU" b="1" dirty="0">
                <a:solidFill>
                  <a:srgbClr val="3906BA"/>
                </a:solidFill>
              </a:rPr>
              <a:t>SDMX </a:t>
            </a:r>
            <a:r>
              <a:rPr lang="en-AU" b="1" dirty="0" smtClean="0">
                <a:solidFill>
                  <a:srgbClr val="3906BA"/>
                </a:solidFill>
              </a:rPr>
              <a:t>IMPLEMENTATION?</a:t>
            </a:r>
            <a:r>
              <a:rPr lang="en-AU" dirty="0" smtClean="0">
                <a:solidFill>
                  <a:srgbClr val="3906BA"/>
                </a:solidFill>
                <a:effectLst/>
              </a:rPr>
              <a:t/>
            </a:r>
            <a:br>
              <a:rPr lang="en-AU" dirty="0" smtClean="0">
                <a:solidFill>
                  <a:srgbClr val="3906BA"/>
                </a:solidFill>
                <a:effectLst/>
              </a:rPr>
            </a:br>
            <a:endParaRPr lang="en-AU" dirty="0">
              <a:solidFill>
                <a:srgbClr val="3906BA"/>
              </a:solidFill>
            </a:endParaRPr>
          </a:p>
        </p:txBody>
      </p:sp>
      <p:sp>
        <p:nvSpPr>
          <p:cNvPr id="3" name="Content Placeholder 2"/>
          <p:cNvSpPr>
            <a:spLocks noGrp="1"/>
          </p:cNvSpPr>
          <p:nvPr>
            <p:ph idx="1"/>
          </p:nvPr>
        </p:nvSpPr>
        <p:spPr>
          <a:xfrm>
            <a:off x="838200" y="1817784"/>
            <a:ext cx="10515600" cy="4252511"/>
          </a:xfrm>
        </p:spPr>
        <p:txBody>
          <a:bodyPr/>
          <a:lstStyle/>
          <a:p>
            <a:pPr lvl="0"/>
            <a:r>
              <a:rPr lang="en-AU" b="1" dirty="0">
                <a:solidFill>
                  <a:srgbClr val="C00000"/>
                </a:solidFill>
              </a:rPr>
              <a:t>Step by step process </a:t>
            </a:r>
            <a:r>
              <a:rPr lang="en-AU" dirty="0"/>
              <a:t>that could be used by agencies considering SDMX implementation</a:t>
            </a:r>
            <a:endParaRPr lang="en-AU" dirty="0" smtClean="0">
              <a:effectLst/>
            </a:endParaRPr>
          </a:p>
          <a:p>
            <a:endParaRPr lang="en-AU" dirty="0" smtClean="0"/>
          </a:p>
          <a:p>
            <a:pPr lvl="0"/>
            <a:r>
              <a:rPr lang="en-AU" dirty="0" smtClean="0"/>
              <a:t>Aimed </a:t>
            </a:r>
            <a:r>
              <a:rPr lang="en-AU" dirty="0"/>
              <a:t>at agencies that are relatively new to SDMX – “</a:t>
            </a:r>
            <a:r>
              <a:rPr lang="en-AU" b="1" dirty="0">
                <a:solidFill>
                  <a:srgbClr val="C00000"/>
                </a:solidFill>
              </a:rPr>
              <a:t>NOVICES</a:t>
            </a:r>
            <a:r>
              <a:rPr lang="en-AU" dirty="0"/>
              <a:t>”</a:t>
            </a:r>
            <a:endParaRPr lang="en-AU" dirty="0" smtClean="0">
              <a:effectLst/>
            </a:endParaRPr>
          </a:p>
          <a:p>
            <a:endParaRPr lang="en-AU" dirty="0" smtClean="0">
              <a:effectLst/>
            </a:endParaRPr>
          </a:p>
          <a:p>
            <a:pPr lvl="0"/>
            <a:r>
              <a:rPr lang="en-AU" dirty="0" smtClean="0"/>
              <a:t>Also aimed </a:t>
            </a:r>
            <a:r>
              <a:rPr lang="en-AU" dirty="0"/>
              <a:t>at a range of players who need to be involved in SDMX implementation within </a:t>
            </a:r>
            <a:r>
              <a:rPr lang="en-AU" dirty="0" smtClean="0"/>
              <a:t>a national organisation </a:t>
            </a:r>
            <a:r>
              <a:rPr lang="en-AU" dirty="0"/>
              <a:t>– </a:t>
            </a:r>
            <a:r>
              <a:rPr lang="en-AU" b="1" dirty="0">
                <a:solidFill>
                  <a:srgbClr val="C00000"/>
                </a:solidFill>
              </a:rPr>
              <a:t>senior management, subject matter experts, dissemination and coordination units, IT</a:t>
            </a:r>
            <a:endParaRPr lang="en-AU" b="1" dirty="0" smtClean="0">
              <a:solidFill>
                <a:srgbClr val="C00000"/>
              </a:solidFill>
              <a:effectLst/>
            </a:endParaRPr>
          </a:p>
          <a:p>
            <a:endParaRPr lang="en-AU" dirty="0"/>
          </a:p>
        </p:txBody>
      </p:sp>
    </p:spTree>
    <p:extLst>
      <p:ext uri="{BB962C8B-B14F-4D97-AF65-F5344CB8AC3E}">
        <p14:creationId xmlns:p14="http://schemas.microsoft.com/office/powerpoint/2010/main" val="3144195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4000" b="1" dirty="0" smtClean="0">
                <a:solidFill>
                  <a:srgbClr val="3906BA"/>
                </a:solidFill>
              </a:rPr>
              <a:t>BACKGROUND</a:t>
            </a:r>
            <a:endParaRPr lang="en-AU" sz="4000" b="1" dirty="0">
              <a:solidFill>
                <a:srgbClr val="3906BA"/>
              </a:solidFill>
            </a:endParaRPr>
          </a:p>
        </p:txBody>
      </p:sp>
      <p:sp>
        <p:nvSpPr>
          <p:cNvPr id="3" name="Content Placeholder 2"/>
          <p:cNvSpPr>
            <a:spLocks noGrp="1"/>
          </p:cNvSpPr>
          <p:nvPr>
            <p:ph idx="1"/>
          </p:nvPr>
        </p:nvSpPr>
        <p:spPr/>
        <p:txBody>
          <a:bodyPr/>
          <a:lstStyle/>
          <a:p>
            <a:r>
              <a:rPr lang="en-AU" dirty="0" smtClean="0"/>
              <a:t>Structured approach developed as part of a joint ADB – UNESCAP initiative to implement SDMX in the Asia and Pacific region</a:t>
            </a:r>
          </a:p>
          <a:p>
            <a:endParaRPr lang="en-AU" dirty="0"/>
          </a:p>
          <a:p>
            <a:r>
              <a:rPr lang="en-AU" dirty="0" smtClean="0"/>
              <a:t>Attempted a pilot study involving a very small group of countries in the region</a:t>
            </a:r>
          </a:p>
          <a:p>
            <a:endParaRPr lang="en-AU" dirty="0"/>
          </a:p>
          <a:p>
            <a:r>
              <a:rPr lang="en-AU" dirty="0" smtClean="0"/>
              <a:t>Soon became apparent that a broader set of issues need to be considered prior to implementation</a:t>
            </a:r>
            <a:endParaRPr lang="en-AU" dirty="0"/>
          </a:p>
        </p:txBody>
      </p:sp>
    </p:spTree>
    <p:extLst>
      <p:ext uri="{BB962C8B-B14F-4D97-AF65-F5344CB8AC3E}">
        <p14:creationId xmlns:p14="http://schemas.microsoft.com/office/powerpoint/2010/main" val="776037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89206"/>
          </a:xfrm>
        </p:spPr>
        <p:txBody>
          <a:bodyPr>
            <a:normAutofit/>
          </a:bodyPr>
          <a:lstStyle/>
          <a:p>
            <a:pPr algn="ctr"/>
            <a:r>
              <a:rPr lang="en-AU" b="1" dirty="0" smtClean="0">
                <a:solidFill>
                  <a:srgbClr val="3906BA"/>
                </a:solidFill>
              </a:rPr>
              <a:t>UNDERLYING PREMISES</a:t>
            </a:r>
            <a:endParaRPr lang="en-AU" b="1" dirty="0">
              <a:solidFill>
                <a:srgbClr val="3906BA"/>
              </a:solidFill>
            </a:endParaRPr>
          </a:p>
        </p:txBody>
      </p:sp>
      <p:sp>
        <p:nvSpPr>
          <p:cNvPr id="3" name="Content Placeholder 2"/>
          <p:cNvSpPr>
            <a:spLocks noGrp="1"/>
          </p:cNvSpPr>
          <p:nvPr>
            <p:ph idx="1"/>
          </p:nvPr>
        </p:nvSpPr>
        <p:spPr>
          <a:xfrm>
            <a:off x="838200" y="1668871"/>
            <a:ext cx="10515600" cy="4351338"/>
          </a:xfrm>
        </p:spPr>
        <p:txBody>
          <a:bodyPr/>
          <a:lstStyle/>
          <a:p>
            <a:r>
              <a:rPr lang="en-AU" dirty="0" smtClean="0"/>
              <a:t>Initial SDMX implementation and ongoing maintenance is a resource consuming process.</a:t>
            </a:r>
          </a:p>
          <a:p>
            <a:endParaRPr lang="en-AU" dirty="0"/>
          </a:p>
          <a:p>
            <a:r>
              <a:rPr lang="en-AU" dirty="0" smtClean="0"/>
              <a:t>Obtaining resources requires senior management commitment and buy in.</a:t>
            </a:r>
          </a:p>
          <a:p>
            <a:endParaRPr lang="en-AU" dirty="0"/>
          </a:p>
          <a:p>
            <a:r>
              <a:rPr lang="en-AU" dirty="0" smtClean="0"/>
              <a:t>SDMX is but one of a set of standards necessary for modernization of statistical processes – </a:t>
            </a:r>
            <a:r>
              <a:rPr lang="en-AU" dirty="0" smtClean="0">
                <a:solidFill>
                  <a:srgbClr val="C00000"/>
                </a:solidFill>
              </a:rPr>
              <a:t>others include DDI, GSBPM, CSPA, GSIM</a:t>
            </a:r>
            <a:endParaRPr lang="en-AU" dirty="0">
              <a:solidFill>
                <a:srgbClr val="C00000"/>
              </a:solidFill>
            </a:endParaRPr>
          </a:p>
        </p:txBody>
      </p:sp>
    </p:spTree>
    <p:extLst>
      <p:ext uri="{BB962C8B-B14F-4D97-AF65-F5344CB8AC3E}">
        <p14:creationId xmlns:p14="http://schemas.microsoft.com/office/powerpoint/2010/main" val="986422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b="1" dirty="0">
                <a:solidFill>
                  <a:srgbClr val="3906BA"/>
                </a:solidFill>
              </a:rPr>
              <a:t>STRUCTURED APPROACH AIMS TO</a:t>
            </a:r>
            <a:r>
              <a:rPr lang="en-AU" dirty="0" smtClean="0">
                <a:solidFill>
                  <a:srgbClr val="0070C0"/>
                </a:solidFill>
                <a:effectLst/>
              </a:rPr>
              <a:t/>
            </a:r>
            <a:br>
              <a:rPr lang="en-AU" dirty="0" smtClean="0">
                <a:solidFill>
                  <a:srgbClr val="0070C0"/>
                </a:solidFill>
                <a:effectLst/>
              </a:rPr>
            </a:br>
            <a:endParaRPr lang="en-AU" dirty="0">
              <a:solidFill>
                <a:srgbClr val="0070C0"/>
              </a:solidFill>
            </a:endParaRPr>
          </a:p>
        </p:txBody>
      </p:sp>
      <p:sp>
        <p:nvSpPr>
          <p:cNvPr id="3" name="Content Placeholder 2"/>
          <p:cNvSpPr>
            <a:spLocks noGrp="1"/>
          </p:cNvSpPr>
          <p:nvPr>
            <p:ph idx="1"/>
          </p:nvPr>
        </p:nvSpPr>
        <p:spPr>
          <a:xfrm>
            <a:off x="838200" y="1454227"/>
            <a:ext cx="10515600" cy="4722736"/>
          </a:xfrm>
        </p:spPr>
        <p:txBody>
          <a:bodyPr>
            <a:normAutofit fontScale="62500" lnSpcReduction="20000"/>
          </a:bodyPr>
          <a:lstStyle/>
          <a:p>
            <a:pPr lvl="0"/>
            <a:r>
              <a:rPr lang="en-AU" sz="3400" dirty="0"/>
              <a:t>Link SDMX implementation to </a:t>
            </a:r>
            <a:r>
              <a:rPr lang="en-AU" sz="3400" dirty="0" smtClean="0"/>
              <a:t>a range of broad strategic </a:t>
            </a:r>
            <a:r>
              <a:rPr lang="en-AU" sz="3400" dirty="0"/>
              <a:t>issues across statistical agency and / or the NSS </a:t>
            </a:r>
            <a:r>
              <a:rPr lang="en-AU" sz="3400" dirty="0" smtClean="0"/>
              <a:t>– </a:t>
            </a:r>
            <a:r>
              <a:rPr lang="en-AU" sz="3400" b="1" dirty="0" smtClean="0">
                <a:solidFill>
                  <a:srgbClr val="C00000"/>
                </a:solidFill>
              </a:rPr>
              <a:t>these</a:t>
            </a:r>
            <a:r>
              <a:rPr lang="en-AU" sz="3400" dirty="0" smtClean="0">
                <a:solidFill>
                  <a:srgbClr val="C00000"/>
                </a:solidFill>
              </a:rPr>
              <a:t> </a:t>
            </a:r>
            <a:r>
              <a:rPr lang="en-AU" sz="3400" b="1" dirty="0" smtClean="0">
                <a:solidFill>
                  <a:srgbClr val="C00000"/>
                </a:solidFill>
              </a:rPr>
              <a:t>need to be considered prior to implementation</a:t>
            </a:r>
            <a:endParaRPr lang="en-AU" sz="3400" b="1" dirty="0">
              <a:solidFill>
                <a:srgbClr val="C00000"/>
              </a:solidFill>
            </a:endParaRPr>
          </a:p>
          <a:p>
            <a:endParaRPr lang="en-AU" sz="3400" dirty="0"/>
          </a:p>
          <a:p>
            <a:pPr lvl="0"/>
            <a:r>
              <a:rPr lang="en-AU" sz="3400" dirty="0" smtClean="0"/>
              <a:t>Emphasises </a:t>
            </a:r>
            <a:r>
              <a:rPr lang="en-AU" sz="3400" dirty="0"/>
              <a:t>the need to step back and consider SDMX  within the context of </a:t>
            </a:r>
            <a:r>
              <a:rPr lang="en-AU" sz="3400" dirty="0" smtClean="0"/>
              <a:t>existing corporate </a:t>
            </a:r>
            <a:r>
              <a:rPr lang="en-AU" sz="3400" dirty="0"/>
              <a:t>goals and planning </a:t>
            </a:r>
            <a:r>
              <a:rPr lang="en-AU" sz="3400" dirty="0" smtClean="0"/>
              <a:t>processes – </a:t>
            </a:r>
            <a:r>
              <a:rPr lang="en-AU" sz="3400" b="1" dirty="0" smtClean="0">
                <a:solidFill>
                  <a:srgbClr val="C00000"/>
                </a:solidFill>
              </a:rPr>
              <a:t>e.g. modernisation, statistical integration</a:t>
            </a:r>
            <a:endParaRPr lang="en-AU" sz="3400" b="1" dirty="0">
              <a:solidFill>
                <a:srgbClr val="C00000"/>
              </a:solidFill>
            </a:endParaRPr>
          </a:p>
          <a:p>
            <a:endParaRPr lang="en-AU" sz="3400" dirty="0"/>
          </a:p>
          <a:p>
            <a:pPr lvl="0"/>
            <a:r>
              <a:rPr lang="en-AU" sz="3400" dirty="0" smtClean="0"/>
              <a:t>Highlights </a:t>
            </a:r>
            <a:r>
              <a:rPr lang="en-AU" sz="3400" dirty="0"/>
              <a:t>the importance of developing a proper </a:t>
            </a:r>
            <a:r>
              <a:rPr lang="en-AU" sz="3400" b="1" dirty="0">
                <a:solidFill>
                  <a:srgbClr val="C00000"/>
                </a:solidFill>
              </a:rPr>
              <a:t>business case </a:t>
            </a:r>
            <a:r>
              <a:rPr lang="en-AU" sz="3400" dirty="0"/>
              <a:t>for implementing SDMX or other relevant </a:t>
            </a:r>
            <a:r>
              <a:rPr lang="en-AU" sz="3400" dirty="0" smtClean="0"/>
              <a:t>modernisation standard</a:t>
            </a:r>
            <a:endParaRPr lang="en-AU" sz="3400" dirty="0"/>
          </a:p>
          <a:p>
            <a:endParaRPr lang="en-AU" sz="3400" dirty="0"/>
          </a:p>
          <a:p>
            <a:pPr lvl="0"/>
            <a:r>
              <a:rPr lang="en-AU" sz="3400" dirty="0" smtClean="0"/>
              <a:t>Consider the various </a:t>
            </a:r>
            <a:r>
              <a:rPr lang="en-AU" sz="3400" dirty="0"/>
              <a:t>implementation tools on offer (SDMX-RI, </a:t>
            </a:r>
            <a:r>
              <a:rPr lang="en-AU" sz="3400" dirty="0" err="1"/>
              <a:t>DevInfo</a:t>
            </a:r>
            <a:r>
              <a:rPr lang="en-AU" sz="3400" dirty="0"/>
              <a:t>, </a:t>
            </a:r>
            <a:r>
              <a:rPr lang="en-AU" sz="3400" dirty="0" smtClean="0"/>
              <a:t>Fusion, IMF SDDS+) </a:t>
            </a:r>
            <a:r>
              <a:rPr lang="en-AU" sz="3400" dirty="0"/>
              <a:t>side by side to compare relative strengths </a:t>
            </a:r>
            <a:endParaRPr lang="en-AU" sz="3400" b="1" dirty="0" smtClean="0">
              <a:solidFill>
                <a:srgbClr val="C00000"/>
              </a:solidFill>
            </a:endParaRPr>
          </a:p>
          <a:p>
            <a:pPr lvl="0"/>
            <a:endParaRPr lang="en-AU" sz="3400" b="1" dirty="0">
              <a:solidFill>
                <a:srgbClr val="C00000"/>
              </a:solidFill>
            </a:endParaRPr>
          </a:p>
          <a:p>
            <a:endParaRPr lang="en-AU" sz="3400" dirty="0"/>
          </a:p>
          <a:p>
            <a:pPr lvl="0"/>
            <a:r>
              <a:rPr lang="en-AU" sz="3400" dirty="0"/>
              <a:t>Enable countries to make an informed decision as to </a:t>
            </a:r>
            <a:r>
              <a:rPr lang="en-AU" sz="3400" dirty="0" smtClean="0"/>
              <a:t>which modernisation standard and  </a:t>
            </a:r>
            <a:r>
              <a:rPr lang="en-AU" sz="3400" dirty="0"/>
              <a:t>implementation tools best suits their </a:t>
            </a:r>
            <a:r>
              <a:rPr lang="en-AU" sz="3400" dirty="0" smtClean="0"/>
              <a:t>needs – </a:t>
            </a:r>
            <a:r>
              <a:rPr lang="en-AU" sz="3400" b="1" dirty="0" smtClean="0">
                <a:solidFill>
                  <a:srgbClr val="FF0000"/>
                </a:solidFill>
              </a:rPr>
              <a:t>NOT THERE YET</a:t>
            </a:r>
            <a:endParaRPr lang="en-AU" sz="3400" b="1" dirty="0">
              <a:solidFill>
                <a:srgbClr val="FF0000"/>
              </a:solidFill>
            </a:endParaRPr>
          </a:p>
          <a:p>
            <a:endParaRPr lang="en-AU" dirty="0"/>
          </a:p>
        </p:txBody>
      </p:sp>
      <p:sp>
        <p:nvSpPr>
          <p:cNvPr id="4" name="Down Arrow 3"/>
          <p:cNvSpPr/>
          <p:nvPr/>
        </p:nvSpPr>
        <p:spPr>
          <a:xfrm>
            <a:off x="4988688" y="2870522"/>
            <a:ext cx="491924" cy="43983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Up-Down Arrow 4"/>
          <p:cNvSpPr/>
          <p:nvPr/>
        </p:nvSpPr>
        <p:spPr>
          <a:xfrm>
            <a:off x="5029199" y="4663813"/>
            <a:ext cx="451413" cy="590309"/>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520089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9332"/>
            <a:ext cx="10515600" cy="1045664"/>
          </a:xfrm>
        </p:spPr>
        <p:txBody>
          <a:bodyPr>
            <a:normAutofit/>
          </a:bodyPr>
          <a:lstStyle/>
          <a:p>
            <a:pPr algn="ctr"/>
            <a:r>
              <a:rPr lang="en-AU" sz="4000" b="1" dirty="0" smtClean="0">
                <a:solidFill>
                  <a:srgbClr val="3906BA"/>
                </a:solidFill>
              </a:rPr>
              <a:t>CONTEXT</a:t>
            </a:r>
            <a:endParaRPr lang="en-AU" sz="4000" b="1" dirty="0">
              <a:solidFill>
                <a:srgbClr val="3906BA"/>
              </a:solidFill>
            </a:endParaRPr>
          </a:p>
        </p:txBody>
      </p:sp>
      <p:sp>
        <p:nvSpPr>
          <p:cNvPr id="3" name="Content Placeholder 2"/>
          <p:cNvSpPr>
            <a:spLocks noGrp="1"/>
          </p:cNvSpPr>
          <p:nvPr>
            <p:ph idx="1"/>
          </p:nvPr>
        </p:nvSpPr>
        <p:spPr>
          <a:xfrm>
            <a:off x="838200" y="1314996"/>
            <a:ext cx="10515600" cy="4825078"/>
          </a:xfrm>
        </p:spPr>
        <p:txBody>
          <a:bodyPr>
            <a:normAutofit fontScale="92500" lnSpcReduction="20000"/>
          </a:bodyPr>
          <a:lstStyle/>
          <a:p>
            <a:endParaRPr lang="en-AU" dirty="0" smtClean="0"/>
          </a:p>
          <a:p>
            <a:r>
              <a:rPr lang="en-AU" sz="3300" dirty="0"/>
              <a:t>Process embodied in the </a:t>
            </a:r>
            <a:r>
              <a:rPr lang="en-AU" sz="3300" b="1" dirty="0">
                <a:solidFill>
                  <a:srgbClr val="C00000"/>
                </a:solidFill>
              </a:rPr>
              <a:t>SDMX Starters Kit </a:t>
            </a:r>
            <a:r>
              <a:rPr lang="en-AU" sz="3300" dirty="0"/>
              <a:t>– provides information / background on each step</a:t>
            </a:r>
          </a:p>
          <a:p>
            <a:endParaRPr lang="en-AU" sz="3300" dirty="0" smtClean="0"/>
          </a:p>
          <a:p>
            <a:r>
              <a:rPr lang="en-AU" sz="3300" dirty="0" smtClean="0"/>
              <a:t>The process outlined in Kit can be applied to implementation of any IT tool – </a:t>
            </a:r>
            <a:r>
              <a:rPr lang="en-AU" sz="3300" b="1" dirty="0" smtClean="0">
                <a:solidFill>
                  <a:srgbClr val="C00000"/>
                </a:solidFill>
              </a:rPr>
              <a:t>GENERIC</a:t>
            </a:r>
          </a:p>
          <a:p>
            <a:endParaRPr lang="en-AU" sz="3300" dirty="0"/>
          </a:p>
          <a:p>
            <a:r>
              <a:rPr lang="en-AU" sz="3300" dirty="0" smtClean="0"/>
              <a:t>Starting point is identification of corporate / NSS need – </a:t>
            </a:r>
            <a:r>
              <a:rPr lang="en-AU" sz="3300" b="1" dirty="0" smtClean="0">
                <a:solidFill>
                  <a:srgbClr val="C00000"/>
                </a:solidFill>
              </a:rPr>
              <a:t>not the other way around</a:t>
            </a:r>
          </a:p>
          <a:p>
            <a:endParaRPr lang="en-AU" sz="3300" dirty="0"/>
          </a:p>
          <a:p>
            <a:r>
              <a:rPr lang="en-AU" sz="3300" dirty="0" smtClean="0"/>
              <a:t>Still evolving</a:t>
            </a:r>
          </a:p>
          <a:p>
            <a:endParaRPr lang="en-AU" sz="3300" dirty="0"/>
          </a:p>
        </p:txBody>
      </p:sp>
    </p:spTree>
    <p:extLst>
      <p:ext uri="{BB962C8B-B14F-4D97-AF65-F5344CB8AC3E}">
        <p14:creationId xmlns:p14="http://schemas.microsoft.com/office/powerpoint/2010/main" val="20809194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8908"/>
            <a:ext cx="10515600" cy="699745"/>
          </a:xfrm>
        </p:spPr>
        <p:txBody>
          <a:bodyPr/>
          <a:lstStyle/>
          <a:p>
            <a:pPr algn="ctr"/>
            <a:r>
              <a:rPr lang="en-AU" b="1" dirty="0" smtClean="0">
                <a:solidFill>
                  <a:srgbClr val="3906BA"/>
                </a:solidFill>
              </a:rPr>
              <a:t>STARTER KIT OVERVIEW</a:t>
            </a:r>
            <a:endParaRPr lang="en-AU" b="1" dirty="0">
              <a:solidFill>
                <a:srgbClr val="3906BA"/>
              </a:solidFill>
            </a:endParaRPr>
          </a:p>
        </p:txBody>
      </p:sp>
      <p:sp>
        <p:nvSpPr>
          <p:cNvPr id="3" name="Content Placeholder 2"/>
          <p:cNvSpPr>
            <a:spLocks noGrp="1"/>
          </p:cNvSpPr>
          <p:nvPr>
            <p:ph idx="1"/>
          </p:nvPr>
        </p:nvSpPr>
        <p:spPr>
          <a:xfrm>
            <a:off x="236316" y="798653"/>
            <a:ext cx="6037162" cy="5382229"/>
          </a:xfrm>
        </p:spPr>
        <p:txBody>
          <a:bodyPr>
            <a:normAutofit fontScale="92500" lnSpcReduction="20000"/>
          </a:bodyPr>
          <a:lstStyle/>
          <a:p>
            <a:r>
              <a:rPr lang="en-AU" dirty="0" smtClean="0"/>
              <a:t>Objectives</a:t>
            </a:r>
          </a:p>
          <a:p>
            <a:r>
              <a:rPr lang="en-AU" dirty="0" smtClean="0"/>
              <a:t>Formulation of business case for SDMX implementation</a:t>
            </a:r>
          </a:p>
          <a:p>
            <a:r>
              <a:rPr lang="en-AU" dirty="0" smtClean="0"/>
              <a:t>Structured process for SDMX implementation (Steps 1 – 5) – </a:t>
            </a:r>
            <a:r>
              <a:rPr lang="en-AU" b="1" dirty="0" smtClean="0">
                <a:solidFill>
                  <a:srgbClr val="C00000"/>
                </a:solidFill>
              </a:rPr>
              <a:t>discussed later</a:t>
            </a:r>
          </a:p>
          <a:p>
            <a:r>
              <a:rPr lang="en-AU" dirty="0" smtClean="0"/>
              <a:t>Structured process includes:</a:t>
            </a:r>
          </a:p>
          <a:p>
            <a:endParaRPr lang="en-AU" dirty="0" smtClean="0"/>
          </a:p>
          <a:p>
            <a:pPr lvl="1">
              <a:buFont typeface="Courier New" panose="02070309020205020404" pitchFamily="49" charset="0"/>
              <a:buChar char="o"/>
            </a:pPr>
            <a:r>
              <a:rPr lang="en-AU" dirty="0" smtClean="0"/>
              <a:t>Links to relevant SDMX documents</a:t>
            </a:r>
          </a:p>
          <a:p>
            <a:pPr marL="457200" lvl="1" indent="0">
              <a:buNone/>
            </a:pPr>
            <a:endParaRPr lang="en-AU" dirty="0" smtClean="0"/>
          </a:p>
          <a:p>
            <a:pPr lvl="1">
              <a:buFont typeface="Courier New" panose="02070309020205020404" pitchFamily="49" charset="0"/>
              <a:buChar char="o"/>
            </a:pPr>
            <a:r>
              <a:rPr lang="en-AU" dirty="0" smtClean="0"/>
              <a:t>Description of range of implementation tools currently available</a:t>
            </a:r>
          </a:p>
          <a:p>
            <a:pPr lvl="1">
              <a:buFont typeface="Courier New" panose="02070309020205020404" pitchFamily="49" charset="0"/>
              <a:buChar char="o"/>
            </a:pPr>
            <a:endParaRPr lang="en-AU" dirty="0"/>
          </a:p>
          <a:p>
            <a:pPr lvl="1">
              <a:buFont typeface="Courier New" panose="02070309020205020404" pitchFamily="49" charset="0"/>
              <a:buChar char="o"/>
            </a:pPr>
            <a:r>
              <a:rPr lang="en-AU" dirty="0" smtClean="0"/>
              <a:t>Outline of DSDs currently available</a:t>
            </a:r>
          </a:p>
          <a:p>
            <a:pPr marL="457200" lvl="1" indent="0">
              <a:buNone/>
            </a:pPr>
            <a:endParaRPr lang="en-AU" dirty="0" smtClean="0"/>
          </a:p>
          <a:p>
            <a:pPr lvl="1">
              <a:buFont typeface="Courier New" panose="02070309020205020404" pitchFamily="49" charset="0"/>
              <a:buChar char="o"/>
            </a:pPr>
            <a:r>
              <a:rPr lang="en-AU" dirty="0" smtClean="0"/>
              <a:t>Tips for pilot implementation project</a:t>
            </a:r>
          </a:p>
          <a:p>
            <a:pPr lvl="1">
              <a:buFont typeface="Courier New" panose="02070309020205020404" pitchFamily="49" charset="0"/>
              <a:buChar char="o"/>
            </a:pPr>
            <a:endParaRPr lang="en-AU" dirty="0"/>
          </a:p>
        </p:txBody>
      </p:sp>
      <p:sp>
        <p:nvSpPr>
          <p:cNvPr id="4" name="TextBox 3"/>
          <p:cNvSpPr txBox="1"/>
          <p:nvPr/>
        </p:nvSpPr>
        <p:spPr>
          <a:xfrm>
            <a:off x="7164729" y="2048719"/>
            <a:ext cx="4803494" cy="2677656"/>
          </a:xfrm>
          <a:prstGeom prst="rect">
            <a:avLst/>
          </a:prstGeom>
          <a:solidFill>
            <a:schemeClr val="accent6">
              <a:lumMod val="40000"/>
              <a:lumOff val="60000"/>
            </a:schemeClr>
          </a:solidFill>
          <a:ln w="6350">
            <a:solidFill>
              <a:schemeClr val="tx1"/>
            </a:solidFill>
          </a:ln>
        </p:spPr>
        <p:txBody>
          <a:bodyPr wrap="square" rtlCol="0">
            <a:spAutoFit/>
          </a:bodyPr>
          <a:lstStyle/>
          <a:p>
            <a:r>
              <a:rPr lang="en-AU" sz="2800" dirty="0">
                <a:solidFill>
                  <a:srgbClr val="3906BA"/>
                </a:solidFill>
              </a:rPr>
              <a:t>Complements </a:t>
            </a:r>
            <a:r>
              <a:rPr lang="en-AU" sz="2800" dirty="0" smtClean="0">
                <a:solidFill>
                  <a:srgbClr val="3906BA"/>
                </a:solidFill>
              </a:rPr>
              <a:t>/ fleshes out </a:t>
            </a:r>
            <a:r>
              <a:rPr lang="en-AU" sz="2800" b="1" dirty="0" smtClean="0">
                <a:solidFill>
                  <a:srgbClr val="C00000"/>
                </a:solidFill>
              </a:rPr>
              <a:t>Checklist </a:t>
            </a:r>
            <a:r>
              <a:rPr lang="en-AU" sz="2800" b="1" dirty="0">
                <a:solidFill>
                  <a:srgbClr val="C00000"/>
                </a:solidFill>
              </a:rPr>
              <a:t>for the for the Implementation of SDMX in a Statistical Domain </a:t>
            </a:r>
            <a:r>
              <a:rPr lang="en-AU" sz="2800" dirty="0">
                <a:solidFill>
                  <a:srgbClr val="3906BA"/>
                </a:solidFill>
              </a:rPr>
              <a:t>being developed by  SDMX Sponsoring Agencies</a:t>
            </a:r>
          </a:p>
        </p:txBody>
      </p:sp>
      <p:sp>
        <p:nvSpPr>
          <p:cNvPr id="5" name="Right Arrow 4"/>
          <p:cNvSpPr/>
          <p:nvPr/>
        </p:nvSpPr>
        <p:spPr>
          <a:xfrm>
            <a:off x="6096000" y="3114497"/>
            <a:ext cx="876300" cy="5461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533805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15748"/>
            <a:ext cx="10515600" cy="983848"/>
          </a:xfrm>
        </p:spPr>
        <p:txBody>
          <a:bodyPr/>
          <a:lstStyle/>
          <a:p>
            <a:pPr algn="ctr"/>
            <a:r>
              <a:rPr lang="en-AU" b="1" dirty="0" smtClean="0">
                <a:solidFill>
                  <a:srgbClr val="3906BA"/>
                </a:solidFill>
              </a:rPr>
              <a:t>2. COMMON TERMINOLOGY IS IMPORTANT!</a:t>
            </a:r>
            <a:endParaRPr lang="en-AU" b="1" dirty="0">
              <a:solidFill>
                <a:srgbClr val="3906BA"/>
              </a:solidFill>
            </a:endParaRPr>
          </a:p>
        </p:txBody>
      </p:sp>
      <p:sp>
        <p:nvSpPr>
          <p:cNvPr id="4" name="Oval 3"/>
          <p:cNvSpPr/>
          <p:nvPr/>
        </p:nvSpPr>
        <p:spPr>
          <a:xfrm>
            <a:off x="4768770" y="2488557"/>
            <a:ext cx="2176040" cy="2083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4855580" y="2980903"/>
            <a:ext cx="2002420" cy="830997"/>
          </a:xfrm>
          <a:prstGeom prst="rect">
            <a:avLst/>
          </a:prstGeom>
          <a:noFill/>
        </p:spPr>
        <p:txBody>
          <a:bodyPr wrap="square" rtlCol="0">
            <a:spAutoFit/>
          </a:bodyPr>
          <a:lstStyle/>
          <a:p>
            <a:pPr algn="ctr"/>
            <a:r>
              <a:rPr lang="en-AU" sz="1600" b="1" dirty="0" smtClean="0"/>
              <a:t>MCV</a:t>
            </a:r>
          </a:p>
          <a:p>
            <a:pPr algn="ctr"/>
            <a:r>
              <a:rPr lang="en-AU" sz="1600" b="1" dirty="0" smtClean="0"/>
              <a:t>SDMX Glossary</a:t>
            </a:r>
          </a:p>
          <a:p>
            <a:pPr algn="ctr"/>
            <a:r>
              <a:rPr lang="en-AU" sz="1600" b="1" dirty="0" smtClean="0"/>
              <a:t>Metadata Glossary</a:t>
            </a:r>
            <a:endParaRPr lang="en-AU" sz="1600" b="1" dirty="0"/>
          </a:p>
        </p:txBody>
      </p:sp>
      <p:pic>
        <p:nvPicPr>
          <p:cNvPr id="6" name="Content Placeholder 5"/>
          <p:cNvPicPr>
            <a:picLocks noGrp="1"/>
          </p:cNvPicPr>
          <p:nvPr>
            <p:ph idx="1"/>
          </p:nvPr>
        </p:nvPicPr>
        <p:blipFill>
          <a:blip r:embed="rId3"/>
          <a:srcRect/>
          <a:stretch>
            <a:fillRect/>
          </a:stretch>
        </p:blipFill>
        <p:spPr bwMode="auto">
          <a:xfrm>
            <a:off x="1079580" y="940322"/>
            <a:ext cx="2050603" cy="1402323"/>
          </a:xfrm>
          <a:prstGeom prst="rect">
            <a:avLst/>
          </a:prstGeom>
          <a:noFill/>
          <a:ln w="9525">
            <a:noFill/>
            <a:miter lim="800000"/>
            <a:headEnd/>
            <a:tailEnd/>
          </a:ln>
        </p:spPr>
      </p:pic>
      <p:pic>
        <p:nvPicPr>
          <p:cNvPr id="7" name="Picture 6"/>
          <p:cNvPicPr/>
          <p:nvPr/>
        </p:nvPicPr>
        <p:blipFill>
          <a:blip r:embed="rId4"/>
          <a:srcRect/>
          <a:stretch>
            <a:fillRect/>
          </a:stretch>
        </p:blipFill>
        <p:spPr bwMode="auto">
          <a:xfrm>
            <a:off x="8113852" y="1339417"/>
            <a:ext cx="2361235" cy="1397996"/>
          </a:xfrm>
          <a:prstGeom prst="rect">
            <a:avLst/>
          </a:prstGeom>
          <a:noFill/>
          <a:ln w="9525">
            <a:noFill/>
            <a:miter lim="800000"/>
            <a:headEnd/>
            <a:tailEnd/>
          </a:ln>
        </p:spPr>
      </p:pic>
      <p:pic>
        <p:nvPicPr>
          <p:cNvPr id="8" name="Picture 7" descr="SDMX logo"/>
          <p:cNvPicPr/>
          <p:nvPr/>
        </p:nvPicPr>
        <p:blipFill>
          <a:blip r:embed="rId5"/>
          <a:srcRect/>
          <a:stretch>
            <a:fillRect/>
          </a:stretch>
        </p:blipFill>
        <p:spPr bwMode="auto">
          <a:xfrm>
            <a:off x="8514001" y="5000433"/>
            <a:ext cx="1636995" cy="833207"/>
          </a:xfrm>
          <a:prstGeom prst="rect">
            <a:avLst/>
          </a:prstGeom>
          <a:noFill/>
          <a:ln w="9525">
            <a:noFill/>
            <a:miter lim="800000"/>
            <a:headEnd/>
            <a:tailEnd/>
          </a:ln>
        </p:spPr>
      </p:pic>
      <p:pic>
        <p:nvPicPr>
          <p:cNvPr id="9" name="Picture 8"/>
          <p:cNvPicPr/>
          <p:nvPr/>
        </p:nvPicPr>
        <p:blipFill>
          <a:blip r:embed="rId6"/>
          <a:srcRect/>
          <a:stretch>
            <a:fillRect/>
          </a:stretch>
        </p:blipFill>
        <p:spPr bwMode="auto">
          <a:xfrm>
            <a:off x="3112053" y="5480697"/>
            <a:ext cx="1263177" cy="705886"/>
          </a:xfrm>
          <a:prstGeom prst="rect">
            <a:avLst/>
          </a:prstGeom>
          <a:noFill/>
          <a:ln w="9525">
            <a:noFill/>
            <a:miter lim="800000"/>
            <a:headEnd/>
            <a:tailEnd/>
          </a:ln>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1296363" y="3553598"/>
            <a:ext cx="1388963" cy="1377387"/>
          </a:xfrm>
          <a:prstGeom prst="rect">
            <a:avLst/>
          </a:prstGeom>
        </p:spPr>
      </p:pic>
      <p:sp>
        <p:nvSpPr>
          <p:cNvPr id="11" name="TextBox 10"/>
          <p:cNvSpPr txBox="1"/>
          <p:nvPr/>
        </p:nvSpPr>
        <p:spPr>
          <a:xfrm>
            <a:off x="1391853" y="3925669"/>
            <a:ext cx="1197981" cy="646331"/>
          </a:xfrm>
          <a:prstGeom prst="rect">
            <a:avLst/>
          </a:prstGeom>
          <a:noFill/>
        </p:spPr>
        <p:txBody>
          <a:bodyPr wrap="square" rtlCol="0">
            <a:spAutoFit/>
          </a:bodyPr>
          <a:lstStyle/>
          <a:p>
            <a:r>
              <a:rPr lang="en-AU" sz="3600" b="1" dirty="0" smtClean="0"/>
              <a:t>CSPA</a:t>
            </a:r>
            <a:endParaRPr lang="en-AU" sz="3600" b="1" dirty="0"/>
          </a:p>
        </p:txBody>
      </p:sp>
      <p:sp>
        <p:nvSpPr>
          <p:cNvPr id="13" name="TextBox 12"/>
          <p:cNvSpPr txBox="1"/>
          <p:nvPr/>
        </p:nvSpPr>
        <p:spPr>
          <a:xfrm>
            <a:off x="8412142" y="1662904"/>
            <a:ext cx="1738854" cy="646331"/>
          </a:xfrm>
          <a:prstGeom prst="rect">
            <a:avLst/>
          </a:prstGeom>
          <a:noFill/>
        </p:spPr>
        <p:txBody>
          <a:bodyPr wrap="square" rtlCol="0">
            <a:spAutoFit/>
          </a:bodyPr>
          <a:lstStyle/>
          <a:p>
            <a:r>
              <a:rPr lang="en-AU" sz="3600" b="1" dirty="0" smtClean="0"/>
              <a:t>GSBPM</a:t>
            </a:r>
            <a:endParaRPr lang="en-AU" sz="3600" b="1" dirty="0"/>
          </a:p>
        </p:txBody>
      </p:sp>
      <p:cxnSp>
        <p:nvCxnSpPr>
          <p:cNvPr id="15" name="Straight Arrow Connector 14"/>
          <p:cNvCxnSpPr/>
          <p:nvPr/>
        </p:nvCxnSpPr>
        <p:spPr>
          <a:xfrm flipH="1" flipV="1">
            <a:off x="3020992" y="2151789"/>
            <a:ext cx="1354238" cy="70715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977202" y="3911140"/>
            <a:ext cx="1441817" cy="21358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4120587" y="4529059"/>
            <a:ext cx="767016" cy="85133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824097" y="4375230"/>
            <a:ext cx="1405503" cy="83337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6921660" y="2151789"/>
            <a:ext cx="881002" cy="40731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270705" y="1442058"/>
            <a:ext cx="4256143" cy="22084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9028254" y="2975698"/>
            <a:ext cx="0" cy="159630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1736203" y="2488557"/>
            <a:ext cx="23149" cy="81022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685326" y="5208608"/>
            <a:ext cx="426727" cy="38196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4887603" y="5590572"/>
            <a:ext cx="2915059" cy="24306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4375230" y="2737413"/>
            <a:ext cx="3565003" cy="285315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2229248" y="2151789"/>
            <a:ext cx="1282726" cy="314665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2854192" y="2355448"/>
            <a:ext cx="5029199" cy="166248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00568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8771</TotalTime>
  <Words>2198</Words>
  <Application>Microsoft Office PowerPoint</Application>
  <PresentationFormat>Widescreen</PresentationFormat>
  <Paragraphs>434</Paragraphs>
  <Slides>23</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Courier New</vt:lpstr>
      <vt:lpstr>Times New Roman</vt:lpstr>
      <vt:lpstr>Office Theme</vt:lpstr>
      <vt:lpstr>Structured SDMX implementation for countries unfamiliar with the standard and guidelines</vt:lpstr>
      <vt:lpstr>PRESENTATION OVERVIEW </vt:lpstr>
      <vt:lpstr>1. WHAT IS STRUCTURED SDMX IMPLEMENTATION? </vt:lpstr>
      <vt:lpstr>BACKGROUND</vt:lpstr>
      <vt:lpstr>UNDERLYING PREMISES</vt:lpstr>
      <vt:lpstr>STRUCTURED APPROACH AIMS TO </vt:lpstr>
      <vt:lpstr>CONTEXT</vt:lpstr>
      <vt:lpstr>STARTER KIT OVERVIEW</vt:lpstr>
      <vt:lpstr>2. COMMON TERMINOLOGY IS IMPORTANT!</vt:lpstr>
      <vt:lpstr>PowerPoint Presentation</vt:lpstr>
      <vt:lpstr>PowerPoint Presentation</vt:lpstr>
      <vt:lpstr>3. WHAT ARE THE SDMX IMPLEMENTATION STEPS? </vt:lpstr>
      <vt:lpstr>3a. BUSINESS CASE  - CONTENT</vt:lpstr>
      <vt:lpstr> 4. ISSUES TO CONSIDER PRIOR TO SDMX IMPLEMENTATION </vt:lpstr>
      <vt:lpstr>5. MOST DIFFICULT ISSUES FOR COUNTRIES NEW TO SDMX</vt:lpstr>
      <vt:lpstr>PowerPoint Presentation</vt:lpstr>
      <vt:lpstr>PowerPoint Presentation</vt:lpstr>
      <vt:lpstr>PowerPoint Presentation</vt:lpstr>
      <vt:lpstr>5d. SDMX IMPLEMENTATION TOOLS </vt:lpstr>
      <vt:lpstr>PowerPoint Presentation</vt:lpstr>
      <vt:lpstr>5f. PILOT PROJECT - TIPS AND TRICKS</vt:lpstr>
      <vt:lpstr>5g. RESOURCE RELATED ISSUES – CURRENT EXPERIENCE </vt:lpstr>
      <vt:lpstr>6. CONCLUDING REMARKS – SDMX STARTER KIT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SDMX BACKGROUND AND CONTEXT</dc:title>
  <dc:creator>Denis Ward</dc:creator>
  <cp:lastModifiedBy>Denis Ward</cp:lastModifiedBy>
  <cp:revision>395</cp:revision>
  <dcterms:created xsi:type="dcterms:W3CDTF">2015-04-07T04:13:42Z</dcterms:created>
  <dcterms:modified xsi:type="dcterms:W3CDTF">2015-09-28T23:41:46Z</dcterms:modified>
</cp:coreProperties>
</file>